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4" r:id="rId2"/>
    <p:sldId id="276" r:id="rId3"/>
    <p:sldId id="280" r:id="rId4"/>
    <p:sldId id="277" r:id="rId5"/>
    <p:sldId id="281" r:id="rId6"/>
    <p:sldId id="282" r:id="rId7"/>
    <p:sldId id="283" r:id="rId8"/>
    <p:sldId id="284" r:id="rId9"/>
    <p:sldId id="285" r:id="rId10"/>
    <p:sldId id="278" r:id="rId11"/>
    <p:sldId id="286" r:id="rId12"/>
    <p:sldId id="287" r:id="rId13"/>
    <p:sldId id="288" r:id="rId14"/>
    <p:sldId id="289"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9D7"/>
    <a:srgbClr val="A8A8AA"/>
    <a:srgbClr val="767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199" autoAdjust="0"/>
  </p:normalViewPr>
  <p:slideViewPr>
    <p:cSldViewPr snapToGrid="0">
      <p:cViewPr>
        <p:scale>
          <a:sx n="75" d="100"/>
          <a:sy n="75" d="100"/>
        </p:scale>
        <p:origin x="1098"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276AF-021F-4E58-9C9D-39D3F8F95D52}"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A94F5-0A54-49A3-9B33-273FBF433635}" type="slidenum">
              <a:rPr lang="en-US" smtClean="0"/>
              <a:t>‹#›</a:t>
            </a:fld>
            <a:endParaRPr lang="en-US"/>
          </a:p>
        </p:txBody>
      </p:sp>
    </p:spTree>
    <p:extLst>
      <p:ext uri="{BB962C8B-B14F-4D97-AF65-F5344CB8AC3E}">
        <p14:creationId xmlns:p14="http://schemas.microsoft.com/office/powerpoint/2010/main" val="283608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5654" indent="-515654">
              <a:buFont typeface="Arial" panose="020B0604020202020204" pitchFamily="34" charset="0"/>
              <a:buChar char="•"/>
            </a:pPr>
            <a:r>
              <a:rPr lang="en-US" dirty="0">
                <a:solidFill>
                  <a:schemeClr val="bg1"/>
                </a:solidFill>
              </a:rPr>
              <a:t>Respondents spend 45 minutes answering approximately 270 questions;  we collect roughly 850 points of data and predict the </a:t>
            </a:r>
            <a:r>
              <a:rPr lang="en-US" dirty="0">
                <a:solidFill>
                  <a:srgbClr val="00B050"/>
                </a:solidFill>
              </a:rPr>
              <a:t>capacity </a:t>
            </a:r>
            <a:r>
              <a:rPr lang="en-US" dirty="0">
                <a:solidFill>
                  <a:schemeClr val="bg1"/>
                </a:solidFill>
              </a:rPr>
              <a:t>of a person, </a:t>
            </a:r>
            <a:r>
              <a:rPr lang="en-US" dirty="0">
                <a:solidFill>
                  <a:srgbClr val="00B050"/>
                </a:solidFill>
              </a:rPr>
              <a:t>team or organization </a:t>
            </a:r>
            <a:r>
              <a:rPr lang="en-US" dirty="0">
                <a:solidFill>
                  <a:schemeClr val="bg1"/>
                </a:solidFill>
              </a:rPr>
              <a:t>on approximately 140 validated competencies. </a:t>
            </a:r>
          </a:p>
          <a:p>
            <a:pPr marL="515654" indent="-515654">
              <a:buFont typeface="Arial" panose="020B0604020202020204" pitchFamily="34" charset="0"/>
              <a:buChar char="•"/>
            </a:pPr>
            <a:r>
              <a:rPr lang="en-US" dirty="0">
                <a:solidFill>
                  <a:schemeClr val="bg1"/>
                </a:solidFill>
              </a:rPr>
              <a:t>Measures the respondent’s </a:t>
            </a:r>
            <a:r>
              <a:rPr lang="en-US" dirty="0"/>
              <a:t>behaviors, skills, interests, values, attributes, motives and traits (collectively known as competencies) that contribute to successful performance in sales and/or related roles.</a:t>
            </a:r>
          </a:p>
          <a:p>
            <a:pPr marL="515654" indent="-515654">
              <a:buFont typeface="Arial" panose="020B0604020202020204" pitchFamily="34" charset="0"/>
              <a:buChar char="•"/>
            </a:pPr>
            <a:r>
              <a:rPr lang="en-US" dirty="0"/>
              <a:t>The overall score on a particular profile indicates the capacity/potential for success in that role and each individual score on a competency measures how likely the person has the ability to exhibit the desired behavior.  </a:t>
            </a:r>
          </a:p>
          <a:p>
            <a:pPr marL="515654" indent="-515654">
              <a:buFont typeface="Arial" panose="020B0604020202020204" pitchFamily="34" charset="0"/>
              <a:buChar char="•"/>
            </a:pPr>
            <a:r>
              <a:rPr lang="en-US" dirty="0"/>
              <a:t>And the last box, we always say that there is one door in and multiple doors out. This means that there is one assessment and everyone who takes that assessment, whether it is a candidate applying for a job or the VP of Sales, answers the same questions.  One of the greatest things about our assessment is that it has a ton of applications from using the results for selection, to onboarding, to continuous development, and there are many different types of reports that can be generated from the system.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7A94F5-0A54-49A3-9B33-273FBF433635}" type="slidenum">
              <a:rPr lang="en-US" smtClean="0"/>
              <a:t>4</a:t>
            </a:fld>
            <a:endParaRPr lang="en-US"/>
          </a:p>
        </p:txBody>
      </p:sp>
    </p:spTree>
    <p:extLst>
      <p:ext uri="{BB962C8B-B14F-4D97-AF65-F5344CB8AC3E}">
        <p14:creationId xmlns:p14="http://schemas.microsoft.com/office/powerpoint/2010/main" val="58719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Each </a:t>
            </a:r>
            <a:r>
              <a:rPr lang="en-US" b="1" dirty="0"/>
              <a:t>Benchmark Profile</a:t>
            </a:r>
            <a:r>
              <a:rPr lang="en-US" dirty="0"/>
              <a:t> contains the competencies that are statistically common to top performers and lacking in poorer performers.  Thus, people who score well in these skills are more naturally matched to the job requirements. People who are not well matched yet are strongly motivated to succeed can find an alternate approach to get the job done based on their skill set.  They will require tools and personally meaningful rewards to mimic the output of those who are more closely matched.  </a:t>
            </a:r>
          </a:p>
          <a:p>
            <a:endParaRPr lang="en-US" dirty="0"/>
          </a:p>
          <a:p>
            <a:endParaRPr lang="en-US" dirty="0"/>
          </a:p>
        </p:txBody>
      </p:sp>
      <p:sp>
        <p:nvSpPr>
          <p:cNvPr id="4" name="Slide Number Placeholder 3"/>
          <p:cNvSpPr>
            <a:spLocks noGrp="1"/>
          </p:cNvSpPr>
          <p:nvPr>
            <p:ph type="sldNum" sz="quarter" idx="5"/>
          </p:nvPr>
        </p:nvSpPr>
        <p:spPr/>
        <p:txBody>
          <a:bodyPr/>
          <a:lstStyle/>
          <a:p>
            <a:fld id="{7C7A94F5-0A54-49A3-9B33-273FBF433635}" type="slidenum">
              <a:rPr lang="en-US" smtClean="0"/>
              <a:t>5</a:t>
            </a:fld>
            <a:endParaRPr lang="en-US"/>
          </a:p>
        </p:txBody>
      </p:sp>
    </p:spTree>
    <p:extLst>
      <p:ext uri="{BB962C8B-B14F-4D97-AF65-F5344CB8AC3E}">
        <p14:creationId xmlns:p14="http://schemas.microsoft.com/office/powerpoint/2010/main" val="6311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Index option provides insight into natural aptitude and likelihood respondent will demonstrate behaviors but is not valid for predicting capacity for, or success in, a given role. </a:t>
            </a:r>
          </a:p>
          <a:p>
            <a:endParaRPr lang="en-US" dirty="0"/>
          </a:p>
        </p:txBody>
      </p:sp>
      <p:sp>
        <p:nvSpPr>
          <p:cNvPr id="4" name="Slide Number Placeholder 3"/>
          <p:cNvSpPr>
            <a:spLocks noGrp="1"/>
          </p:cNvSpPr>
          <p:nvPr>
            <p:ph type="sldNum" sz="quarter" idx="5"/>
          </p:nvPr>
        </p:nvSpPr>
        <p:spPr/>
        <p:txBody>
          <a:bodyPr/>
          <a:lstStyle/>
          <a:p>
            <a:fld id="{7C7A94F5-0A54-49A3-9B33-273FBF433635}" type="slidenum">
              <a:rPr lang="en-US" smtClean="0"/>
              <a:t>8</a:t>
            </a:fld>
            <a:endParaRPr lang="en-US"/>
          </a:p>
        </p:txBody>
      </p:sp>
    </p:spTree>
    <p:extLst>
      <p:ext uri="{BB962C8B-B14F-4D97-AF65-F5344CB8AC3E}">
        <p14:creationId xmlns:p14="http://schemas.microsoft.com/office/powerpoint/2010/main" val="408023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13493">
              <a:defRPr/>
            </a:pPr>
            <a:r>
              <a:rPr lang="en-US" dirty="0"/>
              <a:t>We are able to use that data not only for selection, but to support decisions across the entire employee lifecycle.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C7A94F5-0A54-49A3-9B33-273FBF433635}" type="slidenum">
              <a:rPr lang="en-US" smtClean="0"/>
              <a:t>9</a:t>
            </a:fld>
            <a:endParaRPr lang="en-US"/>
          </a:p>
        </p:txBody>
      </p:sp>
    </p:spTree>
    <p:extLst>
      <p:ext uri="{BB962C8B-B14F-4D97-AF65-F5344CB8AC3E}">
        <p14:creationId xmlns:p14="http://schemas.microsoft.com/office/powerpoint/2010/main" val="180842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63">
              <a:defRPr/>
            </a:pPr>
            <a:r>
              <a:rPr lang="en-US" b="1" dirty="0"/>
              <a:t>Suggested Script:</a:t>
            </a:r>
            <a:endParaRPr lang="en-US" dirty="0"/>
          </a:p>
          <a:p>
            <a:endParaRPr lang="en-US" dirty="0"/>
          </a:p>
          <a:p>
            <a:pPr defTabSz="941163">
              <a:defRPr/>
            </a:pPr>
            <a:r>
              <a:rPr lang="en-US" dirty="0"/>
              <a:t>Finding the right people for the job and placing them in roles where they will succeed is critical to the health of any organization. Chally’s talent solutions help our clients take the guess work out of talent selection and skill development. Independent research consistently demonstrates that our clients realize improvements in that what matters most to their bottom line.   </a:t>
            </a:r>
          </a:p>
          <a:p>
            <a:endParaRPr lang="en-US" dirty="0"/>
          </a:p>
        </p:txBody>
      </p:sp>
      <p:sp>
        <p:nvSpPr>
          <p:cNvPr id="4" name="Slide Number Placeholder 3"/>
          <p:cNvSpPr>
            <a:spLocks noGrp="1"/>
          </p:cNvSpPr>
          <p:nvPr>
            <p:ph type="sldNum" sz="quarter" idx="5"/>
          </p:nvPr>
        </p:nvSpPr>
        <p:spPr/>
        <p:txBody>
          <a:bodyPr/>
          <a:lstStyle/>
          <a:p>
            <a:fld id="{7C7A94F5-0A54-49A3-9B33-273FBF433635}" type="slidenum">
              <a:rPr lang="en-US" smtClean="0"/>
              <a:t>16</a:t>
            </a:fld>
            <a:endParaRPr lang="en-US"/>
          </a:p>
        </p:txBody>
      </p:sp>
    </p:spTree>
    <p:extLst>
      <p:ext uri="{BB962C8B-B14F-4D97-AF65-F5344CB8AC3E}">
        <p14:creationId xmlns:p14="http://schemas.microsoft.com/office/powerpoint/2010/main" val="2337097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8.png"/><Relationship Id="rId3" Type="http://schemas.openxmlformats.org/officeDocument/2006/relationships/hyperlink" Target="https://www.linkedin.com/company/chally-assessment/" TargetMode="External"/><Relationship Id="rId7" Type="http://schemas.openxmlformats.org/officeDocument/2006/relationships/image" Target="../media/image4.png"/><Relationship Id="rId12" Type="http://schemas.openxmlformats.org/officeDocument/2006/relationships/hyperlink" Target="https://www.youtube.com/channel/UCYvcq00tJQNeE4Qs2UHEsXA"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hyperlink" Target="https://twitter.com/ChallyLLC" TargetMode="External"/><Relationship Id="rId11" Type="http://schemas.openxmlformats.org/officeDocument/2006/relationships/image" Target="../media/image7.svg"/><Relationship Id="rId5" Type="http://schemas.openxmlformats.org/officeDocument/2006/relationships/image" Target="../media/image3.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facebook.com/challyllc/" TargetMode="External"/><Relationship Id="rId14"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1" name="Rectangle 190">
            <a:extLst>
              <a:ext uri="{FF2B5EF4-FFF2-40B4-BE49-F238E27FC236}">
                <a16:creationId xmlns:a16="http://schemas.microsoft.com/office/drawing/2014/main" id="{6D738FB7-DBB8-4153-9016-076AA09F54C1}"/>
              </a:ext>
            </a:extLst>
          </p:cNvPr>
          <p:cNvSpPr/>
          <p:nvPr userDrawn="1"/>
        </p:nvSpPr>
        <p:spPr>
          <a:xfrm>
            <a:off x="0" y="6010275"/>
            <a:ext cx="12192000" cy="847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FA2E14A6-EA31-4B3B-8A55-421D1A5916B5}"/>
              </a:ext>
            </a:extLst>
          </p:cNvPr>
          <p:cNvSpPr/>
          <p:nvPr userDrawn="1"/>
        </p:nvSpPr>
        <p:spPr>
          <a:xfrm>
            <a:off x="-1" y="2371725"/>
            <a:ext cx="11058525" cy="3152775"/>
          </a:xfrm>
          <a:prstGeom prst="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4C842-8EEA-4CD7-B7F7-C99348E62727}"/>
              </a:ext>
            </a:extLst>
          </p:cNvPr>
          <p:cNvSpPr>
            <a:spLocks noGrp="1"/>
          </p:cNvSpPr>
          <p:nvPr>
            <p:ph type="ctrTitle" hasCustomPrompt="1"/>
          </p:nvPr>
        </p:nvSpPr>
        <p:spPr>
          <a:xfrm>
            <a:off x="609600" y="2522972"/>
            <a:ext cx="10448924" cy="1431056"/>
          </a:xfrm>
          <a:prstGeom prst="rect">
            <a:avLst/>
          </a:prstGeom>
        </p:spPr>
        <p:txBody>
          <a:bodyPr anchor="b"/>
          <a:lstStyle>
            <a:lvl1pPr algn="l">
              <a:defRPr sz="4800"/>
            </a:lvl1pPr>
          </a:lstStyle>
          <a:p>
            <a:r>
              <a:rPr lang="en-US" dirty="0"/>
              <a:t>Add Title Here</a:t>
            </a:r>
          </a:p>
        </p:txBody>
      </p:sp>
      <p:sp>
        <p:nvSpPr>
          <p:cNvPr id="3" name="Subtitle 2">
            <a:extLst>
              <a:ext uri="{FF2B5EF4-FFF2-40B4-BE49-F238E27FC236}">
                <a16:creationId xmlns:a16="http://schemas.microsoft.com/office/drawing/2014/main" id="{F9515E05-5832-4C25-864B-853FE546947D}"/>
              </a:ext>
            </a:extLst>
          </p:cNvPr>
          <p:cNvSpPr>
            <a:spLocks noGrp="1"/>
          </p:cNvSpPr>
          <p:nvPr>
            <p:ph type="subTitle" idx="1" hasCustomPrompt="1"/>
          </p:nvPr>
        </p:nvSpPr>
        <p:spPr>
          <a:xfrm>
            <a:off x="609600" y="3954028"/>
            <a:ext cx="10448924" cy="4945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here</a:t>
            </a:r>
          </a:p>
        </p:txBody>
      </p:sp>
      <p:sp>
        <p:nvSpPr>
          <p:cNvPr id="193" name="TextBox 192">
            <a:extLst>
              <a:ext uri="{FF2B5EF4-FFF2-40B4-BE49-F238E27FC236}">
                <a16:creationId xmlns:a16="http://schemas.microsoft.com/office/drawing/2014/main" id="{E899EC43-DE57-4BF7-AEF7-D171E19F8A71}"/>
              </a:ext>
            </a:extLst>
          </p:cNvPr>
          <p:cNvSpPr txBox="1"/>
          <p:nvPr userDrawn="1"/>
        </p:nvSpPr>
        <p:spPr>
          <a:xfrm>
            <a:off x="1924045" y="6216830"/>
            <a:ext cx="2146742" cy="400110"/>
          </a:xfrm>
          <a:prstGeom prst="rect">
            <a:avLst/>
          </a:prstGeom>
          <a:noFill/>
        </p:spPr>
        <p:txBody>
          <a:bodyPr wrap="none" rtlCol="0">
            <a:spAutoFit/>
          </a:bodyPr>
          <a:lstStyle/>
          <a:p>
            <a:r>
              <a:rPr lang="en-US" sz="1000" dirty="0">
                <a:solidFill>
                  <a:schemeClr val="bg1"/>
                </a:solidFill>
              </a:rPr>
              <a:t>800.254.5995 | 937.259.1200 </a:t>
            </a:r>
          </a:p>
          <a:p>
            <a:r>
              <a:rPr lang="en-US" sz="1000" u="none" dirty="0">
                <a:solidFill>
                  <a:schemeClr val="bg1"/>
                </a:solidFill>
              </a:rPr>
              <a:t>www.chally.com | info@chally.com</a:t>
            </a:r>
          </a:p>
        </p:txBody>
      </p:sp>
      <p:cxnSp>
        <p:nvCxnSpPr>
          <p:cNvPr id="195" name="Straight Connector 194">
            <a:extLst>
              <a:ext uri="{FF2B5EF4-FFF2-40B4-BE49-F238E27FC236}">
                <a16:creationId xmlns:a16="http://schemas.microsoft.com/office/drawing/2014/main" id="{5C5C767F-D40D-47DF-A132-5F18876E0F85}"/>
              </a:ext>
            </a:extLst>
          </p:cNvPr>
          <p:cNvCxnSpPr/>
          <p:nvPr userDrawn="1"/>
        </p:nvCxnSpPr>
        <p:spPr>
          <a:xfrm>
            <a:off x="1847850" y="6172200"/>
            <a:ext cx="0" cy="47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hlinkClick r:id="rId3"/>
            <a:extLst>
              <a:ext uri="{FF2B5EF4-FFF2-40B4-BE49-F238E27FC236}">
                <a16:creationId xmlns:a16="http://schemas.microsoft.com/office/drawing/2014/main" id="{EB731AC3-2057-45DD-ACC0-CE0F36B8D47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048" y="6260532"/>
            <a:ext cx="243130" cy="243130"/>
          </a:xfrm>
          <a:prstGeom prst="rect">
            <a:avLst/>
          </a:prstGeom>
        </p:spPr>
      </p:pic>
      <p:pic>
        <p:nvPicPr>
          <p:cNvPr id="5" name="Graphic 4">
            <a:hlinkClick r:id="rId6"/>
            <a:extLst>
              <a:ext uri="{FF2B5EF4-FFF2-40B4-BE49-F238E27FC236}">
                <a16:creationId xmlns:a16="http://schemas.microsoft.com/office/drawing/2014/main" id="{CEDDD14A-3354-4EE1-8317-39D4AA828884}"/>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0967" y="6306118"/>
            <a:ext cx="243130" cy="197543"/>
          </a:xfrm>
          <a:prstGeom prst="rect">
            <a:avLst/>
          </a:prstGeom>
        </p:spPr>
      </p:pic>
      <p:pic>
        <p:nvPicPr>
          <p:cNvPr id="6" name="Graphic 5">
            <a:hlinkClick r:id="rId9"/>
            <a:extLst>
              <a:ext uri="{FF2B5EF4-FFF2-40B4-BE49-F238E27FC236}">
                <a16:creationId xmlns:a16="http://schemas.microsoft.com/office/drawing/2014/main" id="{72D70661-05F2-4849-96C5-89B912EF5C40}"/>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83886" y="6260532"/>
            <a:ext cx="112214" cy="243130"/>
          </a:xfrm>
          <a:prstGeom prst="rect">
            <a:avLst/>
          </a:prstGeom>
        </p:spPr>
      </p:pic>
      <p:pic>
        <p:nvPicPr>
          <p:cNvPr id="7" name="Graphic 6">
            <a:hlinkClick r:id="rId12"/>
            <a:extLst>
              <a:ext uri="{FF2B5EF4-FFF2-40B4-BE49-F238E27FC236}">
                <a16:creationId xmlns:a16="http://schemas.microsoft.com/office/drawing/2014/main" id="{871F098D-A950-4985-922B-FE77C8FB8E1B}"/>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41630" y="6307287"/>
            <a:ext cx="271183" cy="196374"/>
          </a:xfrm>
          <a:prstGeom prst="rect">
            <a:avLst/>
          </a:prstGeom>
        </p:spPr>
      </p:pic>
    </p:spTree>
    <p:extLst>
      <p:ext uri="{BB962C8B-B14F-4D97-AF65-F5344CB8AC3E}">
        <p14:creationId xmlns:p14="http://schemas.microsoft.com/office/powerpoint/2010/main" val="1215706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432" userDrawn="1">
          <p15:clr>
            <a:srgbClr val="FBAE40"/>
          </p15:clr>
        </p15:guide>
        <p15:guide id="6" orient="horz" pos="3888" userDrawn="1">
          <p15:clr>
            <a:srgbClr val="FBAE40"/>
          </p15:clr>
        </p15:guide>
        <p15:guide id="7" orient="horz" pos="41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1270320-C0DF-478F-8298-580F58963ED7}"/>
              </a:ext>
            </a:extLst>
          </p:cNvPr>
          <p:cNvSpPr txBox="1"/>
          <p:nvPr userDrawn="1"/>
        </p:nvSpPr>
        <p:spPr>
          <a:xfrm>
            <a:off x="11087100" y="6438900"/>
            <a:ext cx="637539" cy="246221"/>
          </a:xfrm>
          <a:prstGeom prst="rect">
            <a:avLst/>
          </a:prstGeom>
          <a:gradFill flip="none" rotWithShape="1">
            <a:gsLst>
              <a:gs pos="3540">
                <a:schemeClr val="bg1"/>
              </a:gs>
              <a:gs pos="51000">
                <a:schemeClr val="accent3"/>
              </a:gs>
              <a:gs pos="100000">
                <a:schemeClr val="accent5"/>
              </a:gs>
            </a:gsLst>
            <a:lin ang="0" scaled="1"/>
            <a:tileRect/>
          </a:gradFill>
        </p:spPr>
        <p:txBody>
          <a:bodyPr wrap="square" rtlCol="0">
            <a:spAutoFit/>
          </a:bodyPr>
          <a:lstStyle/>
          <a:p>
            <a:pPr algn="r"/>
            <a:fld id="{EE92CCF4-FE32-4E70-BA7D-24AAFB265807}" type="slidenum">
              <a:rPr lang="en-US" sz="1000" smtClean="0">
                <a:solidFill>
                  <a:schemeClr val="bg1"/>
                </a:solidFill>
              </a:rPr>
              <a:pPr algn="r"/>
              <a:t>‹#›</a:t>
            </a:fld>
            <a:endParaRPr lang="en-US" sz="1000" dirty="0">
              <a:solidFill>
                <a:schemeClr val="bg1"/>
              </a:solidFill>
            </a:endParaRPr>
          </a:p>
        </p:txBody>
      </p:sp>
      <p:sp>
        <p:nvSpPr>
          <p:cNvPr id="18" name="TextBox 17">
            <a:extLst>
              <a:ext uri="{FF2B5EF4-FFF2-40B4-BE49-F238E27FC236}">
                <a16:creationId xmlns:a16="http://schemas.microsoft.com/office/drawing/2014/main" id="{76AD8CC1-FB9A-480B-B6D2-00BD4925B22A}"/>
              </a:ext>
            </a:extLst>
          </p:cNvPr>
          <p:cNvSpPr txBox="1"/>
          <p:nvPr userDrawn="1"/>
        </p:nvSpPr>
        <p:spPr>
          <a:xfrm>
            <a:off x="7677151" y="6438899"/>
            <a:ext cx="3409949" cy="246221"/>
          </a:xfrm>
          <a:prstGeom prst="rect">
            <a:avLst/>
          </a:prstGeom>
          <a:noFill/>
        </p:spPr>
        <p:txBody>
          <a:bodyPr wrap="square" rtlCol="0">
            <a:spAutoFit/>
          </a:bodyPr>
          <a:lstStyle/>
          <a:p>
            <a:pPr algn="r"/>
            <a:r>
              <a:rPr lang="en-US" sz="1000" dirty="0"/>
              <a:t>© 2020 Chally Assessment, LLC. All rights reserved.</a:t>
            </a:r>
          </a:p>
        </p:txBody>
      </p:sp>
    </p:spTree>
    <p:extLst>
      <p:ext uri="{BB962C8B-B14F-4D97-AF65-F5344CB8AC3E}">
        <p14:creationId xmlns:p14="http://schemas.microsoft.com/office/powerpoint/2010/main" val="30256423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discsussion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05A-C2F0-4D11-B9E2-D44B7A957681}"/>
              </a:ext>
            </a:extLst>
          </p:cNvPr>
          <p:cNvSpPr>
            <a:spLocks noGrp="1"/>
          </p:cNvSpPr>
          <p:nvPr>
            <p:ph type="title" hasCustomPrompt="1"/>
          </p:nvPr>
        </p:nvSpPr>
        <p:spPr>
          <a:xfrm>
            <a:off x="3987800" y="1774825"/>
            <a:ext cx="7366000" cy="758825"/>
          </a:xfrm>
          <a:prstGeom prst="rect">
            <a:avLst/>
          </a:prstGeom>
        </p:spPr>
        <p:txBody>
          <a:bodyPr anchor="ctr"/>
          <a:lstStyle>
            <a:lvl1pPr>
              <a:defRPr sz="3200"/>
            </a:lvl1pPr>
          </a:lstStyle>
          <a:p>
            <a:r>
              <a:rPr lang="en-US" dirty="0"/>
              <a:t>Agenda</a:t>
            </a:r>
          </a:p>
        </p:txBody>
      </p:sp>
      <p:sp>
        <p:nvSpPr>
          <p:cNvPr id="3" name="Content Placeholder 2">
            <a:extLst>
              <a:ext uri="{FF2B5EF4-FFF2-40B4-BE49-F238E27FC236}">
                <a16:creationId xmlns:a16="http://schemas.microsoft.com/office/drawing/2014/main" id="{C9314891-0786-4F05-A4FA-90763F5F92DF}"/>
              </a:ext>
            </a:extLst>
          </p:cNvPr>
          <p:cNvSpPr>
            <a:spLocks noGrp="1"/>
          </p:cNvSpPr>
          <p:nvPr>
            <p:ph idx="1"/>
          </p:nvPr>
        </p:nvSpPr>
        <p:spPr>
          <a:xfrm>
            <a:off x="3987800" y="2565399"/>
            <a:ext cx="7366000" cy="3238501"/>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58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05A-C2F0-4D11-B9E2-D44B7A957681}"/>
              </a:ext>
            </a:extLst>
          </p:cNvPr>
          <p:cNvSpPr>
            <a:spLocks noGrp="1"/>
          </p:cNvSpPr>
          <p:nvPr>
            <p:ph type="title"/>
          </p:nvPr>
        </p:nvSpPr>
        <p:spPr>
          <a:xfrm>
            <a:off x="342899" y="533400"/>
            <a:ext cx="11468001" cy="698500"/>
          </a:xfrm>
          <a:prstGeom prst="rect">
            <a:avLst/>
          </a:prstGeom>
        </p:spPr>
        <p:txBody>
          <a:bodyPr/>
          <a:lstStyle>
            <a:lvl1pPr>
              <a:defRPr sz="2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314891-0786-4F05-A4FA-90763F5F92DF}"/>
              </a:ext>
            </a:extLst>
          </p:cNvPr>
          <p:cNvSpPr>
            <a:spLocks noGrp="1"/>
          </p:cNvSpPr>
          <p:nvPr>
            <p:ph idx="1"/>
          </p:nvPr>
        </p:nvSpPr>
        <p:spPr>
          <a:xfrm>
            <a:off x="342899" y="1231901"/>
            <a:ext cx="11468001" cy="4686300"/>
          </a:xfrm>
          <a:prstGeom prst="rect">
            <a:avLst/>
          </a:prstGeom>
        </p:spPr>
        <p:txBody>
          <a:bodyPr/>
          <a:lstStyle>
            <a:lvl1pPr>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7EC39099-DD28-4695-8BB6-61E083712324}"/>
              </a:ext>
            </a:extLst>
          </p:cNvPr>
          <p:cNvSpPr txBox="1"/>
          <p:nvPr userDrawn="1"/>
        </p:nvSpPr>
        <p:spPr>
          <a:xfrm>
            <a:off x="11087100" y="6438900"/>
            <a:ext cx="637539" cy="246221"/>
          </a:xfrm>
          <a:prstGeom prst="rect">
            <a:avLst/>
          </a:prstGeom>
          <a:gradFill flip="none" rotWithShape="1">
            <a:gsLst>
              <a:gs pos="3540">
                <a:schemeClr val="bg1"/>
              </a:gs>
              <a:gs pos="51000">
                <a:schemeClr val="accent3"/>
              </a:gs>
              <a:gs pos="100000">
                <a:schemeClr val="accent5"/>
              </a:gs>
            </a:gsLst>
            <a:lin ang="0" scaled="1"/>
            <a:tileRect/>
          </a:gradFill>
        </p:spPr>
        <p:txBody>
          <a:bodyPr wrap="square" rtlCol="0">
            <a:spAutoFit/>
          </a:bodyPr>
          <a:lstStyle/>
          <a:p>
            <a:pPr algn="r"/>
            <a:fld id="{EE92CCF4-FE32-4E70-BA7D-24AAFB265807}" type="slidenum">
              <a:rPr lang="en-US" sz="1000" smtClean="0">
                <a:solidFill>
                  <a:schemeClr val="bg1"/>
                </a:solidFill>
              </a:rPr>
              <a:pPr algn="r"/>
              <a:t>‹#›</a:t>
            </a:fld>
            <a:endParaRPr lang="en-US" sz="1000" dirty="0">
              <a:solidFill>
                <a:schemeClr val="bg1"/>
              </a:solidFill>
            </a:endParaRPr>
          </a:p>
        </p:txBody>
      </p:sp>
      <p:sp>
        <p:nvSpPr>
          <p:cNvPr id="10" name="TextBox 9">
            <a:extLst>
              <a:ext uri="{FF2B5EF4-FFF2-40B4-BE49-F238E27FC236}">
                <a16:creationId xmlns:a16="http://schemas.microsoft.com/office/drawing/2014/main" id="{D0F19992-FC62-4867-BB3E-AD7411AB8DCC}"/>
              </a:ext>
            </a:extLst>
          </p:cNvPr>
          <p:cNvSpPr txBox="1"/>
          <p:nvPr userDrawn="1"/>
        </p:nvSpPr>
        <p:spPr>
          <a:xfrm>
            <a:off x="7677151" y="6438899"/>
            <a:ext cx="3409949" cy="246221"/>
          </a:xfrm>
          <a:prstGeom prst="rect">
            <a:avLst/>
          </a:prstGeom>
          <a:noFill/>
        </p:spPr>
        <p:txBody>
          <a:bodyPr wrap="square" rtlCol="0">
            <a:spAutoFit/>
          </a:bodyPr>
          <a:lstStyle/>
          <a:p>
            <a:pPr algn="r"/>
            <a:r>
              <a:rPr lang="en-US" sz="1000" dirty="0"/>
              <a:t>© 2020 Chally Assessment, LLC. All rights reserved.</a:t>
            </a:r>
          </a:p>
        </p:txBody>
      </p:sp>
    </p:spTree>
    <p:extLst>
      <p:ext uri="{BB962C8B-B14F-4D97-AF65-F5344CB8AC3E}">
        <p14:creationId xmlns:p14="http://schemas.microsoft.com/office/powerpoint/2010/main" val="2442959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4056" userDrawn="1">
          <p15:clr>
            <a:srgbClr val="FBAE40"/>
          </p15:clr>
        </p15:guide>
        <p15:guide id="6" orient="horz" pos="4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05A-C2F0-4D11-B9E2-D44B7A957681}"/>
              </a:ext>
            </a:extLst>
          </p:cNvPr>
          <p:cNvSpPr>
            <a:spLocks noGrp="1"/>
          </p:cNvSpPr>
          <p:nvPr>
            <p:ph type="title"/>
          </p:nvPr>
        </p:nvSpPr>
        <p:spPr>
          <a:xfrm>
            <a:off x="342899" y="533400"/>
            <a:ext cx="11468001" cy="698500"/>
          </a:xfrm>
          <a:prstGeom prst="rect">
            <a:avLst/>
          </a:prstGeom>
        </p:spPr>
        <p:txBody>
          <a:bodyPr/>
          <a:lstStyle>
            <a:lvl1pPr>
              <a:defRPr sz="2800">
                <a:solidFill>
                  <a:schemeClr val="tx2"/>
                </a:solidFill>
              </a:defRPr>
            </a:lvl1pPr>
          </a:lstStyle>
          <a:p>
            <a:r>
              <a:rPr lang="en-US"/>
              <a:t>Click to edit Master title style</a:t>
            </a:r>
            <a:endParaRPr lang="en-US" dirty="0"/>
          </a:p>
        </p:txBody>
      </p:sp>
      <p:sp>
        <p:nvSpPr>
          <p:cNvPr id="15" name="TextBox 14">
            <a:extLst>
              <a:ext uri="{FF2B5EF4-FFF2-40B4-BE49-F238E27FC236}">
                <a16:creationId xmlns:a16="http://schemas.microsoft.com/office/drawing/2014/main" id="{423F4178-470C-4294-91B5-E516DC13337C}"/>
              </a:ext>
            </a:extLst>
          </p:cNvPr>
          <p:cNvSpPr txBox="1"/>
          <p:nvPr userDrawn="1"/>
        </p:nvSpPr>
        <p:spPr>
          <a:xfrm>
            <a:off x="11087100" y="6438900"/>
            <a:ext cx="637539" cy="246221"/>
          </a:xfrm>
          <a:prstGeom prst="rect">
            <a:avLst/>
          </a:prstGeom>
          <a:gradFill flip="none" rotWithShape="1">
            <a:gsLst>
              <a:gs pos="3540">
                <a:schemeClr val="bg1"/>
              </a:gs>
              <a:gs pos="51000">
                <a:schemeClr val="accent3"/>
              </a:gs>
              <a:gs pos="100000">
                <a:schemeClr val="accent5"/>
              </a:gs>
            </a:gsLst>
            <a:lin ang="0" scaled="1"/>
            <a:tileRect/>
          </a:gradFill>
        </p:spPr>
        <p:txBody>
          <a:bodyPr wrap="square" rtlCol="0">
            <a:spAutoFit/>
          </a:bodyPr>
          <a:lstStyle/>
          <a:p>
            <a:pPr algn="r"/>
            <a:fld id="{EE92CCF4-FE32-4E70-BA7D-24AAFB265807}" type="slidenum">
              <a:rPr lang="en-US" sz="1000" smtClean="0">
                <a:solidFill>
                  <a:schemeClr val="bg1"/>
                </a:solidFill>
              </a:rPr>
              <a:pPr algn="r"/>
              <a:t>‹#›</a:t>
            </a:fld>
            <a:endParaRPr lang="en-US" sz="1000" dirty="0">
              <a:solidFill>
                <a:schemeClr val="bg1"/>
              </a:solidFill>
            </a:endParaRPr>
          </a:p>
        </p:txBody>
      </p:sp>
      <p:sp>
        <p:nvSpPr>
          <p:cNvPr id="17" name="TextBox 16">
            <a:extLst>
              <a:ext uri="{FF2B5EF4-FFF2-40B4-BE49-F238E27FC236}">
                <a16:creationId xmlns:a16="http://schemas.microsoft.com/office/drawing/2014/main" id="{8857E0D4-9CCB-4166-84F0-68BEB2CF9F2A}"/>
              </a:ext>
            </a:extLst>
          </p:cNvPr>
          <p:cNvSpPr txBox="1"/>
          <p:nvPr userDrawn="1"/>
        </p:nvSpPr>
        <p:spPr>
          <a:xfrm>
            <a:off x="7677151" y="6438899"/>
            <a:ext cx="3409949" cy="246221"/>
          </a:xfrm>
          <a:prstGeom prst="rect">
            <a:avLst/>
          </a:prstGeom>
          <a:noFill/>
        </p:spPr>
        <p:txBody>
          <a:bodyPr wrap="square" rtlCol="0">
            <a:spAutoFit/>
          </a:bodyPr>
          <a:lstStyle/>
          <a:p>
            <a:pPr algn="r"/>
            <a:r>
              <a:rPr lang="en-US" sz="1000" dirty="0"/>
              <a:t>© 2020 Chally Assessment, LLC. All rights reserved.</a:t>
            </a:r>
          </a:p>
        </p:txBody>
      </p:sp>
    </p:spTree>
    <p:extLst>
      <p:ext uri="{BB962C8B-B14F-4D97-AF65-F5344CB8AC3E}">
        <p14:creationId xmlns:p14="http://schemas.microsoft.com/office/powerpoint/2010/main" val="4278401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Graphic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05A-C2F0-4D11-B9E2-D44B7A957681}"/>
              </a:ext>
            </a:extLst>
          </p:cNvPr>
          <p:cNvSpPr>
            <a:spLocks noGrp="1"/>
          </p:cNvSpPr>
          <p:nvPr>
            <p:ph type="title"/>
          </p:nvPr>
        </p:nvSpPr>
        <p:spPr>
          <a:xfrm>
            <a:off x="342899" y="533400"/>
            <a:ext cx="11468001" cy="698500"/>
          </a:xfrm>
          <a:prstGeom prst="rect">
            <a:avLst/>
          </a:prstGeom>
        </p:spPr>
        <p:txBody>
          <a:bodyPr/>
          <a:lstStyle>
            <a:lvl1pPr>
              <a:defRPr sz="2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314891-0786-4F05-A4FA-90763F5F92DF}"/>
              </a:ext>
            </a:extLst>
          </p:cNvPr>
          <p:cNvSpPr>
            <a:spLocks noGrp="1"/>
          </p:cNvSpPr>
          <p:nvPr>
            <p:ph idx="1" hasCustomPrompt="1"/>
          </p:nvPr>
        </p:nvSpPr>
        <p:spPr>
          <a:xfrm>
            <a:off x="7705625" y="1231901"/>
            <a:ext cx="4105275" cy="4686300"/>
          </a:xfrm>
          <a:prstGeom prst="rect">
            <a:avLst/>
          </a:prstGeom>
          <a:solidFill>
            <a:schemeClr val="accent4">
              <a:lumMod val="20000"/>
              <a:lumOff val="80000"/>
            </a:schemeClr>
          </a:solidFill>
        </p:spPr>
        <p:txBody>
          <a:bodyPr anchor="ctr"/>
          <a:lstStyle>
            <a:lvl1pPr algn="ctr">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dirty="0"/>
              <a:t>Area to add graphic/image</a:t>
            </a:r>
          </a:p>
        </p:txBody>
      </p:sp>
      <p:sp>
        <p:nvSpPr>
          <p:cNvPr id="5" name="Content Placeholder 2">
            <a:extLst>
              <a:ext uri="{FF2B5EF4-FFF2-40B4-BE49-F238E27FC236}">
                <a16:creationId xmlns:a16="http://schemas.microsoft.com/office/drawing/2014/main" id="{15BB9FEB-8E1A-4698-9737-947953C703EC}"/>
              </a:ext>
            </a:extLst>
          </p:cNvPr>
          <p:cNvSpPr>
            <a:spLocks noGrp="1"/>
          </p:cNvSpPr>
          <p:nvPr>
            <p:ph idx="10"/>
          </p:nvPr>
        </p:nvSpPr>
        <p:spPr>
          <a:xfrm>
            <a:off x="342899" y="1231901"/>
            <a:ext cx="6861175" cy="4686300"/>
          </a:xfrm>
          <a:prstGeom prst="rect">
            <a:avLst/>
          </a:prstGeom>
        </p:spPr>
        <p:txBody>
          <a:bodyPr anchor="ctr"/>
          <a:lstStyle>
            <a:lvl1pPr>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3C083C4B-4CD8-4504-9CA2-13F61759FC7B}"/>
              </a:ext>
            </a:extLst>
          </p:cNvPr>
          <p:cNvSpPr txBox="1"/>
          <p:nvPr userDrawn="1"/>
        </p:nvSpPr>
        <p:spPr>
          <a:xfrm>
            <a:off x="11087100" y="6438900"/>
            <a:ext cx="637539" cy="246221"/>
          </a:xfrm>
          <a:prstGeom prst="rect">
            <a:avLst/>
          </a:prstGeom>
          <a:gradFill flip="none" rotWithShape="1">
            <a:gsLst>
              <a:gs pos="3540">
                <a:schemeClr val="bg1"/>
              </a:gs>
              <a:gs pos="51000">
                <a:schemeClr val="accent3"/>
              </a:gs>
              <a:gs pos="100000">
                <a:schemeClr val="accent5"/>
              </a:gs>
            </a:gsLst>
            <a:lin ang="0" scaled="1"/>
            <a:tileRect/>
          </a:gradFill>
        </p:spPr>
        <p:txBody>
          <a:bodyPr wrap="square" rtlCol="0">
            <a:spAutoFit/>
          </a:bodyPr>
          <a:lstStyle/>
          <a:p>
            <a:pPr algn="r"/>
            <a:fld id="{EE92CCF4-FE32-4E70-BA7D-24AAFB265807}" type="slidenum">
              <a:rPr lang="en-US" sz="1000" smtClean="0">
                <a:solidFill>
                  <a:schemeClr val="bg1"/>
                </a:solidFill>
              </a:rPr>
              <a:pPr algn="r"/>
              <a:t>‹#›</a:t>
            </a:fld>
            <a:endParaRPr lang="en-US" sz="1000" dirty="0">
              <a:solidFill>
                <a:schemeClr val="bg1"/>
              </a:solidFill>
            </a:endParaRPr>
          </a:p>
        </p:txBody>
      </p:sp>
      <p:sp>
        <p:nvSpPr>
          <p:cNvPr id="19" name="TextBox 18">
            <a:extLst>
              <a:ext uri="{FF2B5EF4-FFF2-40B4-BE49-F238E27FC236}">
                <a16:creationId xmlns:a16="http://schemas.microsoft.com/office/drawing/2014/main" id="{C49245F1-0F2A-4E7C-88A6-984EB841DC6C}"/>
              </a:ext>
            </a:extLst>
          </p:cNvPr>
          <p:cNvSpPr txBox="1"/>
          <p:nvPr userDrawn="1"/>
        </p:nvSpPr>
        <p:spPr>
          <a:xfrm>
            <a:off x="7677151" y="6438899"/>
            <a:ext cx="3409949" cy="246221"/>
          </a:xfrm>
          <a:prstGeom prst="rect">
            <a:avLst/>
          </a:prstGeom>
          <a:noFill/>
        </p:spPr>
        <p:txBody>
          <a:bodyPr wrap="square" rtlCol="0">
            <a:spAutoFit/>
          </a:bodyPr>
          <a:lstStyle/>
          <a:p>
            <a:pPr algn="r"/>
            <a:r>
              <a:rPr lang="en-US" sz="1000" dirty="0"/>
              <a:t>© 2020 Chally Assessment, LLC. All rights reserved.</a:t>
            </a:r>
          </a:p>
        </p:txBody>
      </p:sp>
    </p:spTree>
    <p:extLst>
      <p:ext uri="{BB962C8B-B14F-4D97-AF65-F5344CB8AC3E}">
        <p14:creationId xmlns:p14="http://schemas.microsoft.com/office/powerpoint/2010/main" val="23184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05A-C2F0-4D11-B9E2-D44B7A957681}"/>
              </a:ext>
            </a:extLst>
          </p:cNvPr>
          <p:cNvSpPr>
            <a:spLocks noGrp="1"/>
          </p:cNvSpPr>
          <p:nvPr>
            <p:ph type="title"/>
          </p:nvPr>
        </p:nvSpPr>
        <p:spPr>
          <a:xfrm>
            <a:off x="342899" y="533400"/>
            <a:ext cx="11468001" cy="698500"/>
          </a:xfrm>
          <a:prstGeom prst="rect">
            <a:avLst/>
          </a:prstGeom>
        </p:spPr>
        <p:txBody>
          <a:bodyPr/>
          <a:lstStyle>
            <a:lvl1pPr>
              <a:defRPr sz="2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314891-0786-4F05-A4FA-90763F5F92DF}"/>
              </a:ext>
            </a:extLst>
          </p:cNvPr>
          <p:cNvSpPr>
            <a:spLocks noGrp="1"/>
          </p:cNvSpPr>
          <p:nvPr>
            <p:ph idx="1" hasCustomPrompt="1"/>
          </p:nvPr>
        </p:nvSpPr>
        <p:spPr>
          <a:xfrm>
            <a:off x="342900" y="1231901"/>
            <a:ext cx="4105275" cy="4686300"/>
          </a:xfrm>
          <a:prstGeom prst="rect">
            <a:avLst/>
          </a:prstGeom>
          <a:solidFill>
            <a:schemeClr val="accent4">
              <a:lumMod val="20000"/>
              <a:lumOff val="80000"/>
            </a:schemeClr>
          </a:solidFill>
        </p:spPr>
        <p:txBody>
          <a:bodyPr anchor="ctr"/>
          <a:lstStyle>
            <a:lvl1pPr algn="ctr">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dirty="0"/>
              <a:t>Area to add graphic/image</a:t>
            </a:r>
          </a:p>
        </p:txBody>
      </p:sp>
      <p:sp>
        <p:nvSpPr>
          <p:cNvPr id="5" name="Content Placeholder 2">
            <a:extLst>
              <a:ext uri="{FF2B5EF4-FFF2-40B4-BE49-F238E27FC236}">
                <a16:creationId xmlns:a16="http://schemas.microsoft.com/office/drawing/2014/main" id="{15BB9FEB-8E1A-4698-9737-947953C703EC}"/>
              </a:ext>
            </a:extLst>
          </p:cNvPr>
          <p:cNvSpPr>
            <a:spLocks noGrp="1"/>
          </p:cNvSpPr>
          <p:nvPr>
            <p:ph idx="10"/>
          </p:nvPr>
        </p:nvSpPr>
        <p:spPr>
          <a:xfrm>
            <a:off x="4962525" y="1231901"/>
            <a:ext cx="6861175" cy="4686300"/>
          </a:xfrm>
          <a:prstGeom prst="rect">
            <a:avLst/>
          </a:prstGeom>
        </p:spPr>
        <p:txBody>
          <a:bodyPr anchor="ctr"/>
          <a:lstStyle>
            <a:lvl1pPr>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70127A3C-6DFC-4A65-9AA6-4346AF0863A7}"/>
              </a:ext>
            </a:extLst>
          </p:cNvPr>
          <p:cNvSpPr txBox="1"/>
          <p:nvPr userDrawn="1"/>
        </p:nvSpPr>
        <p:spPr>
          <a:xfrm>
            <a:off x="11087100" y="6438900"/>
            <a:ext cx="637539" cy="246221"/>
          </a:xfrm>
          <a:prstGeom prst="rect">
            <a:avLst/>
          </a:prstGeom>
          <a:gradFill flip="none" rotWithShape="1">
            <a:gsLst>
              <a:gs pos="3540">
                <a:schemeClr val="bg1"/>
              </a:gs>
              <a:gs pos="51000">
                <a:schemeClr val="accent3"/>
              </a:gs>
              <a:gs pos="100000">
                <a:schemeClr val="accent5"/>
              </a:gs>
            </a:gsLst>
            <a:lin ang="0" scaled="1"/>
            <a:tileRect/>
          </a:gradFill>
        </p:spPr>
        <p:txBody>
          <a:bodyPr wrap="square" rtlCol="0">
            <a:spAutoFit/>
          </a:bodyPr>
          <a:lstStyle/>
          <a:p>
            <a:pPr algn="r"/>
            <a:fld id="{EE92CCF4-FE32-4E70-BA7D-24AAFB265807}" type="slidenum">
              <a:rPr lang="en-US" sz="1000" smtClean="0">
                <a:solidFill>
                  <a:schemeClr val="bg1"/>
                </a:solidFill>
              </a:rPr>
              <a:pPr algn="r"/>
              <a:t>‹#›</a:t>
            </a:fld>
            <a:endParaRPr lang="en-US" sz="1000" dirty="0">
              <a:solidFill>
                <a:schemeClr val="bg1"/>
              </a:solidFill>
            </a:endParaRPr>
          </a:p>
        </p:txBody>
      </p:sp>
      <p:sp>
        <p:nvSpPr>
          <p:cNvPr id="19" name="TextBox 18">
            <a:extLst>
              <a:ext uri="{FF2B5EF4-FFF2-40B4-BE49-F238E27FC236}">
                <a16:creationId xmlns:a16="http://schemas.microsoft.com/office/drawing/2014/main" id="{6F6D5FED-5BF7-418B-9684-A5441FA56735}"/>
              </a:ext>
            </a:extLst>
          </p:cNvPr>
          <p:cNvSpPr txBox="1"/>
          <p:nvPr userDrawn="1"/>
        </p:nvSpPr>
        <p:spPr>
          <a:xfrm>
            <a:off x="7677151" y="6438899"/>
            <a:ext cx="3409949" cy="246221"/>
          </a:xfrm>
          <a:prstGeom prst="rect">
            <a:avLst/>
          </a:prstGeom>
          <a:noFill/>
        </p:spPr>
        <p:txBody>
          <a:bodyPr wrap="square" rtlCol="0">
            <a:spAutoFit/>
          </a:bodyPr>
          <a:lstStyle/>
          <a:p>
            <a:pPr algn="r"/>
            <a:r>
              <a:rPr lang="en-US" sz="1000" dirty="0"/>
              <a:t>© 2020 Chally Assessment, LLC. All rights reserved.</a:t>
            </a:r>
          </a:p>
        </p:txBody>
      </p:sp>
    </p:spTree>
    <p:extLst>
      <p:ext uri="{BB962C8B-B14F-4D97-AF65-F5344CB8AC3E}">
        <p14:creationId xmlns:p14="http://schemas.microsoft.com/office/powerpoint/2010/main" val="695905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905A-C2F0-4D11-B9E2-D44B7A957681}"/>
              </a:ext>
            </a:extLst>
          </p:cNvPr>
          <p:cNvSpPr>
            <a:spLocks noGrp="1"/>
          </p:cNvSpPr>
          <p:nvPr>
            <p:ph type="title"/>
          </p:nvPr>
        </p:nvSpPr>
        <p:spPr>
          <a:xfrm>
            <a:off x="342899" y="533400"/>
            <a:ext cx="11468001" cy="698500"/>
          </a:xfrm>
          <a:prstGeom prst="rect">
            <a:avLst/>
          </a:prstGeom>
        </p:spPr>
        <p:txBody>
          <a:bodyPr/>
          <a:lstStyle>
            <a:lvl1pPr>
              <a:defRPr sz="2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314891-0786-4F05-A4FA-90763F5F92DF}"/>
              </a:ext>
            </a:extLst>
          </p:cNvPr>
          <p:cNvSpPr>
            <a:spLocks noGrp="1"/>
          </p:cNvSpPr>
          <p:nvPr>
            <p:ph idx="1"/>
          </p:nvPr>
        </p:nvSpPr>
        <p:spPr>
          <a:xfrm>
            <a:off x="342899" y="1231901"/>
            <a:ext cx="5520573" cy="4686300"/>
          </a:xfrm>
          <a:prstGeom prst="rect">
            <a:avLst/>
          </a:prstGeom>
        </p:spPr>
        <p:txBody>
          <a:bodyPr/>
          <a:lstStyle>
            <a:lvl1pPr>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7909E810-2417-4CD9-8A51-85477864697B}"/>
              </a:ext>
            </a:extLst>
          </p:cNvPr>
          <p:cNvSpPr>
            <a:spLocks noGrp="1"/>
          </p:cNvSpPr>
          <p:nvPr>
            <p:ph idx="10"/>
          </p:nvPr>
        </p:nvSpPr>
        <p:spPr>
          <a:xfrm>
            <a:off x="6290327" y="1231901"/>
            <a:ext cx="5520573" cy="4686300"/>
          </a:xfrm>
          <a:prstGeom prst="rect">
            <a:avLst/>
          </a:prstGeom>
        </p:spPr>
        <p:txBody>
          <a:bodyPr/>
          <a:lstStyle>
            <a:lvl1pPr>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E0063CD0-CF95-4E66-95DA-6AD60B77D803}"/>
              </a:ext>
            </a:extLst>
          </p:cNvPr>
          <p:cNvSpPr txBox="1"/>
          <p:nvPr userDrawn="1"/>
        </p:nvSpPr>
        <p:spPr>
          <a:xfrm>
            <a:off x="11087100" y="6438900"/>
            <a:ext cx="637539" cy="246221"/>
          </a:xfrm>
          <a:prstGeom prst="rect">
            <a:avLst/>
          </a:prstGeom>
          <a:gradFill flip="none" rotWithShape="1">
            <a:gsLst>
              <a:gs pos="3540">
                <a:schemeClr val="bg1"/>
              </a:gs>
              <a:gs pos="51000">
                <a:schemeClr val="accent3"/>
              </a:gs>
              <a:gs pos="100000">
                <a:schemeClr val="accent5"/>
              </a:gs>
            </a:gsLst>
            <a:lin ang="0" scaled="1"/>
            <a:tileRect/>
          </a:gradFill>
        </p:spPr>
        <p:txBody>
          <a:bodyPr wrap="square" rtlCol="0">
            <a:spAutoFit/>
          </a:bodyPr>
          <a:lstStyle/>
          <a:p>
            <a:pPr algn="r"/>
            <a:fld id="{EE92CCF4-FE32-4E70-BA7D-24AAFB265807}" type="slidenum">
              <a:rPr lang="en-US" sz="1000" smtClean="0">
                <a:solidFill>
                  <a:schemeClr val="bg1"/>
                </a:solidFill>
              </a:rPr>
              <a:pPr algn="r"/>
              <a:t>‹#›</a:t>
            </a:fld>
            <a:endParaRPr lang="en-US" sz="1000" dirty="0">
              <a:solidFill>
                <a:schemeClr val="bg1"/>
              </a:solidFill>
            </a:endParaRPr>
          </a:p>
        </p:txBody>
      </p:sp>
      <p:sp>
        <p:nvSpPr>
          <p:cNvPr id="19" name="TextBox 18">
            <a:extLst>
              <a:ext uri="{FF2B5EF4-FFF2-40B4-BE49-F238E27FC236}">
                <a16:creationId xmlns:a16="http://schemas.microsoft.com/office/drawing/2014/main" id="{50FAC7C1-16ED-4C22-9BCB-54C4305F5C4A}"/>
              </a:ext>
            </a:extLst>
          </p:cNvPr>
          <p:cNvSpPr txBox="1"/>
          <p:nvPr userDrawn="1"/>
        </p:nvSpPr>
        <p:spPr>
          <a:xfrm>
            <a:off x="7677151" y="6438899"/>
            <a:ext cx="3409949" cy="246221"/>
          </a:xfrm>
          <a:prstGeom prst="rect">
            <a:avLst/>
          </a:prstGeom>
          <a:noFill/>
        </p:spPr>
        <p:txBody>
          <a:bodyPr wrap="square" rtlCol="0">
            <a:spAutoFit/>
          </a:bodyPr>
          <a:lstStyle/>
          <a:p>
            <a:pPr algn="r"/>
            <a:r>
              <a:rPr lang="en-US" sz="1000" dirty="0"/>
              <a:t>© 2020 Chally Assessment, LLC. All rights reserved.</a:t>
            </a:r>
          </a:p>
        </p:txBody>
      </p:sp>
    </p:spTree>
    <p:extLst>
      <p:ext uri="{BB962C8B-B14F-4D97-AF65-F5344CB8AC3E}">
        <p14:creationId xmlns:p14="http://schemas.microsoft.com/office/powerpoint/2010/main" val="1451100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C40FC5-3524-4A57-B792-F03F1EEE5271}"/>
              </a:ext>
            </a:extLst>
          </p:cNvPr>
          <p:cNvSpPr/>
          <p:nvPr userDrawn="1"/>
        </p:nvSpPr>
        <p:spPr>
          <a:xfrm>
            <a:off x="-1" y="2371725"/>
            <a:ext cx="11058525" cy="1724025"/>
          </a:xfrm>
          <a:prstGeom prst="rect">
            <a:avLst/>
          </a:prstGeom>
          <a:solidFill>
            <a:schemeClr val="bg1">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8A62F-47BE-4006-8A82-A95A24CF26CE}"/>
              </a:ext>
            </a:extLst>
          </p:cNvPr>
          <p:cNvSpPr>
            <a:spLocks noGrp="1"/>
          </p:cNvSpPr>
          <p:nvPr>
            <p:ph type="title"/>
          </p:nvPr>
        </p:nvSpPr>
        <p:spPr>
          <a:xfrm>
            <a:off x="831850" y="2562225"/>
            <a:ext cx="10226675" cy="866775"/>
          </a:xfrm>
          <a:prstGeom prst="rect">
            <a:avLst/>
          </a:prstGeom>
        </p:spPr>
        <p:txBody>
          <a:bodyPr anchor="b"/>
          <a:lstStyle>
            <a:lvl1pPr>
              <a:defRPr sz="36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D4A597-7560-422B-86F1-14DD8C1FA443}"/>
              </a:ext>
            </a:extLst>
          </p:cNvPr>
          <p:cNvSpPr>
            <a:spLocks noGrp="1"/>
          </p:cNvSpPr>
          <p:nvPr>
            <p:ph type="body" idx="1"/>
          </p:nvPr>
        </p:nvSpPr>
        <p:spPr>
          <a:xfrm>
            <a:off x="831850" y="3429000"/>
            <a:ext cx="10226675" cy="420687"/>
          </a:xfrm>
          <a:prstGeom prst="rect">
            <a:avLst/>
          </a:prstGeom>
        </p:spPr>
        <p:txBody>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980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041D15-1281-4FD1-9F3F-41B4BAB5201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897" y="1777041"/>
            <a:ext cx="1965960" cy="1964476"/>
          </a:xfrm>
          <a:prstGeom prst="rect">
            <a:avLst/>
          </a:prstGeom>
        </p:spPr>
      </p:pic>
      <p:sp>
        <p:nvSpPr>
          <p:cNvPr id="2" name="Title 1">
            <a:extLst>
              <a:ext uri="{FF2B5EF4-FFF2-40B4-BE49-F238E27FC236}">
                <a16:creationId xmlns:a16="http://schemas.microsoft.com/office/drawing/2014/main" id="{26EB905A-C2F0-4D11-B9E2-D44B7A957681}"/>
              </a:ext>
            </a:extLst>
          </p:cNvPr>
          <p:cNvSpPr>
            <a:spLocks noGrp="1"/>
          </p:cNvSpPr>
          <p:nvPr>
            <p:ph type="title" hasCustomPrompt="1"/>
          </p:nvPr>
        </p:nvSpPr>
        <p:spPr>
          <a:xfrm>
            <a:off x="342899" y="533400"/>
            <a:ext cx="11468001" cy="566231"/>
          </a:xfrm>
          <a:prstGeom prst="rect">
            <a:avLst/>
          </a:prstGeom>
        </p:spPr>
        <p:txBody>
          <a:bodyPr/>
          <a:lstStyle>
            <a:lvl1pPr>
              <a:defRPr sz="2800">
                <a:solidFill>
                  <a:schemeClr val="tx2"/>
                </a:solidFill>
              </a:defRPr>
            </a:lvl1pPr>
          </a:lstStyle>
          <a:p>
            <a:r>
              <a:rPr lang="en-US" dirty="0"/>
              <a:t>Name Biography</a:t>
            </a:r>
          </a:p>
        </p:txBody>
      </p:sp>
      <p:sp>
        <p:nvSpPr>
          <p:cNvPr id="3" name="Content Placeholder 2">
            <a:extLst>
              <a:ext uri="{FF2B5EF4-FFF2-40B4-BE49-F238E27FC236}">
                <a16:creationId xmlns:a16="http://schemas.microsoft.com/office/drawing/2014/main" id="{C9314891-0786-4F05-A4FA-90763F5F92DF}"/>
              </a:ext>
            </a:extLst>
          </p:cNvPr>
          <p:cNvSpPr>
            <a:spLocks noGrp="1"/>
          </p:cNvSpPr>
          <p:nvPr>
            <p:ph idx="1"/>
          </p:nvPr>
        </p:nvSpPr>
        <p:spPr>
          <a:xfrm>
            <a:off x="2544792" y="1777041"/>
            <a:ext cx="9266108" cy="4141159"/>
          </a:xfrm>
          <a:prstGeom prst="rect">
            <a:avLst/>
          </a:prstGeom>
        </p:spPr>
        <p:txBody>
          <a:bodyPr/>
          <a:lstStyle>
            <a:lvl1pPr marL="0" indent="0">
              <a:buNone/>
              <a:defRPr sz="2000">
                <a:solidFill>
                  <a:schemeClr val="accent4">
                    <a:lumMod val="50000"/>
                  </a:schemeClr>
                </a:solidFill>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158BAC40-19D3-4BED-BD84-851A8D7C1D19}"/>
              </a:ext>
            </a:extLst>
          </p:cNvPr>
          <p:cNvSpPr>
            <a:spLocks noGrp="1"/>
          </p:cNvSpPr>
          <p:nvPr>
            <p:ph idx="10" hasCustomPrompt="1"/>
          </p:nvPr>
        </p:nvSpPr>
        <p:spPr>
          <a:xfrm>
            <a:off x="342898" y="1108257"/>
            <a:ext cx="11480801" cy="435874"/>
          </a:xfrm>
          <a:prstGeom prst="rect">
            <a:avLst/>
          </a:prstGeom>
        </p:spPr>
        <p:txBody>
          <a:bodyPr/>
          <a:lstStyle>
            <a:lvl1pPr marL="0" indent="0">
              <a:buNone/>
              <a:defRPr sz="1800">
                <a:solidFill>
                  <a:schemeClr val="accent4">
                    <a:lumMod val="50000"/>
                  </a:schemeClr>
                </a:solidFill>
                <a:latin typeface="+mj-lt"/>
              </a:defRPr>
            </a:lvl1pPr>
            <a:lvl2pPr>
              <a:defRPr sz="1800">
                <a:solidFill>
                  <a:schemeClr val="accent4">
                    <a:lumMod val="50000"/>
                  </a:schemeClr>
                </a:solidFill>
              </a:defRPr>
            </a:lvl2pPr>
            <a:lvl3pPr>
              <a:defRPr sz="1600">
                <a:solidFill>
                  <a:schemeClr val="accent4">
                    <a:lumMod val="50000"/>
                  </a:schemeClr>
                </a:solidFill>
              </a:defRPr>
            </a:lvl3pPr>
            <a:lvl4pPr>
              <a:defRPr sz="1400">
                <a:solidFill>
                  <a:schemeClr val="accent4">
                    <a:lumMod val="50000"/>
                  </a:schemeClr>
                </a:solidFill>
              </a:defRPr>
            </a:lvl4pPr>
            <a:lvl5pPr>
              <a:defRPr sz="1400">
                <a:solidFill>
                  <a:schemeClr val="accent4">
                    <a:lumMod val="50000"/>
                  </a:schemeClr>
                </a:solidFill>
              </a:defRPr>
            </a:lvl5pPr>
          </a:lstStyle>
          <a:p>
            <a:pPr lvl="0"/>
            <a:r>
              <a:rPr lang="en-US" dirty="0"/>
              <a:t>Title | C: 123-456-7890 | flast@chally.com</a:t>
            </a:r>
          </a:p>
        </p:txBody>
      </p:sp>
      <p:sp>
        <p:nvSpPr>
          <p:cNvPr id="11" name="Picture Placeholder 10">
            <a:extLst>
              <a:ext uri="{FF2B5EF4-FFF2-40B4-BE49-F238E27FC236}">
                <a16:creationId xmlns:a16="http://schemas.microsoft.com/office/drawing/2014/main" id="{07071FAB-A7AC-43E1-8D18-4C491749EF1C}"/>
              </a:ext>
            </a:extLst>
          </p:cNvPr>
          <p:cNvSpPr>
            <a:spLocks noGrp="1"/>
          </p:cNvSpPr>
          <p:nvPr>
            <p:ph type="pic" sz="quarter" idx="12" hasCustomPrompt="1"/>
          </p:nvPr>
        </p:nvSpPr>
        <p:spPr>
          <a:xfrm>
            <a:off x="411477" y="1844879"/>
            <a:ext cx="1828800" cy="1828800"/>
          </a:xfrm>
          <a:prstGeom prst="rect">
            <a:avLst/>
          </a:prstGeom>
          <a:solidFill>
            <a:schemeClr val="accent4">
              <a:lumMod val="20000"/>
              <a:lumOff val="80000"/>
            </a:schemeClr>
          </a:solidFill>
        </p:spPr>
        <p:txBody>
          <a:bodyPr anchor="ctr"/>
          <a:lstStyle>
            <a:lvl1pPr marL="0" indent="0" algn="ctr">
              <a:buNone/>
              <a:defRPr sz="1600"/>
            </a:lvl1pPr>
          </a:lstStyle>
          <a:p>
            <a:r>
              <a:rPr lang="en-US" dirty="0"/>
              <a:t>Insert bio</a:t>
            </a:r>
          </a:p>
          <a:p>
            <a:r>
              <a:rPr lang="en-US" dirty="0"/>
              <a:t>picture</a:t>
            </a:r>
          </a:p>
        </p:txBody>
      </p:sp>
      <p:sp>
        <p:nvSpPr>
          <p:cNvPr id="19" name="TextBox 18">
            <a:extLst>
              <a:ext uri="{FF2B5EF4-FFF2-40B4-BE49-F238E27FC236}">
                <a16:creationId xmlns:a16="http://schemas.microsoft.com/office/drawing/2014/main" id="{7CB6FCF1-06FC-4F1D-8DF6-AAED09BEB549}"/>
              </a:ext>
            </a:extLst>
          </p:cNvPr>
          <p:cNvSpPr txBox="1"/>
          <p:nvPr userDrawn="1"/>
        </p:nvSpPr>
        <p:spPr>
          <a:xfrm>
            <a:off x="11087100" y="6438900"/>
            <a:ext cx="637539" cy="246221"/>
          </a:xfrm>
          <a:prstGeom prst="rect">
            <a:avLst/>
          </a:prstGeom>
          <a:gradFill flip="none" rotWithShape="1">
            <a:gsLst>
              <a:gs pos="3540">
                <a:schemeClr val="bg1"/>
              </a:gs>
              <a:gs pos="51000">
                <a:schemeClr val="accent3"/>
              </a:gs>
              <a:gs pos="100000">
                <a:schemeClr val="accent5"/>
              </a:gs>
            </a:gsLst>
            <a:lin ang="0" scaled="1"/>
            <a:tileRect/>
          </a:gradFill>
        </p:spPr>
        <p:txBody>
          <a:bodyPr wrap="square" rtlCol="0">
            <a:spAutoFit/>
          </a:bodyPr>
          <a:lstStyle/>
          <a:p>
            <a:pPr algn="r"/>
            <a:fld id="{EE92CCF4-FE32-4E70-BA7D-24AAFB265807}" type="slidenum">
              <a:rPr lang="en-US" sz="1000" smtClean="0">
                <a:solidFill>
                  <a:schemeClr val="bg1"/>
                </a:solidFill>
              </a:rPr>
              <a:pPr algn="r"/>
              <a:t>‹#›</a:t>
            </a:fld>
            <a:endParaRPr lang="en-US" sz="1000" dirty="0">
              <a:solidFill>
                <a:schemeClr val="bg1"/>
              </a:solidFill>
            </a:endParaRPr>
          </a:p>
        </p:txBody>
      </p:sp>
      <p:sp>
        <p:nvSpPr>
          <p:cNvPr id="21" name="TextBox 20">
            <a:extLst>
              <a:ext uri="{FF2B5EF4-FFF2-40B4-BE49-F238E27FC236}">
                <a16:creationId xmlns:a16="http://schemas.microsoft.com/office/drawing/2014/main" id="{CBD78FCB-C0E3-4A00-9B96-805EE28E2461}"/>
              </a:ext>
            </a:extLst>
          </p:cNvPr>
          <p:cNvSpPr txBox="1"/>
          <p:nvPr userDrawn="1"/>
        </p:nvSpPr>
        <p:spPr>
          <a:xfrm>
            <a:off x="7677151" y="6438899"/>
            <a:ext cx="3409949" cy="246221"/>
          </a:xfrm>
          <a:prstGeom prst="rect">
            <a:avLst/>
          </a:prstGeom>
          <a:noFill/>
        </p:spPr>
        <p:txBody>
          <a:bodyPr wrap="square" rtlCol="0">
            <a:spAutoFit/>
          </a:bodyPr>
          <a:lstStyle/>
          <a:p>
            <a:pPr algn="r"/>
            <a:r>
              <a:rPr lang="en-US" sz="1000" dirty="0"/>
              <a:t>© 2020 Chally Assessment, LLC. All rights reserved.</a:t>
            </a:r>
          </a:p>
        </p:txBody>
      </p:sp>
    </p:spTree>
    <p:extLst>
      <p:ext uri="{BB962C8B-B14F-4D97-AF65-F5344CB8AC3E}">
        <p14:creationId xmlns:p14="http://schemas.microsoft.com/office/powerpoint/2010/main" val="3752744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4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2" r:id="rId6"/>
    <p:sldLayoutId id="2147483666" r:id="rId7"/>
    <p:sldLayoutId id="2147483651" r:id="rId8"/>
    <p:sldLayoutId id="2147483665" r:id="rId9"/>
    <p:sldLayoutId id="214748366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94FB1-C244-4670-9AEE-2A5C124AFDC1}"/>
              </a:ext>
            </a:extLst>
          </p:cNvPr>
          <p:cNvSpPr>
            <a:spLocks noGrp="1"/>
          </p:cNvSpPr>
          <p:nvPr>
            <p:ph type="ctrTitle"/>
          </p:nvPr>
        </p:nvSpPr>
        <p:spPr/>
        <p:txBody>
          <a:bodyPr/>
          <a:lstStyle/>
          <a:p>
            <a:r>
              <a:rPr lang="en-US" dirty="0"/>
              <a:t>Chally Assessment</a:t>
            </a:r>
          </a:p>
        </p:txBody>
      </p:sp>
    </p:spTree>
    <p:extLst>
      <p:ext uri="{BB962C8B-B14F-4D97-AF65-F5344CB8AC3E}">
        <p14:creationId xmlns:p14="http://schemas.microsoft.com/office/powerpoint/2010/main" val="247280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2DA66E-1769-47B5-AEBC-3DC07BB9B447}"/>
              </a:ext>
            </a:extLst>
          </p:cNvPr>
          <p:cNvSpPr>
            <a:spLocks noGrp="1"/>
          </p:cNvSpPr>
          <p:nvPr>
            <p:ph type="title"/>
          </p:nvPr>
        </p:nvSpPr>
        <p:spPr/>
        <p:txBody>
          <a:bodyPr/>
          <a:lstStyle/>
          <a:p>
            <a:r>
              <a:rPr lang="en-US" dirty="0"/>
              <a:t>Sample Deliverables</a:t>
            </a:r>
          </a:p>
        </p:txBody>
      </p:sp>
    </p:spTree>
    <p:extLst>
      <p:ext uri="{BB962C8B-B14F-4D97-AF65-F5344CB8AC3E}">
        <p14:creationId xmlns:p14="http://schemas.microsoft.com/office/powerpoint/2010/main" val="173900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FCA400-7909-450C-9E15-A219724FC42A}"/>
              </a:ext>
            </a:extLst>
          </p:cNvPr>
          <p:cNvSpPr>
            <a:spLocks noGrp="1"/>
          </p:cNvSpPr>
          <p:nvPr>
            <p:ph type="title"/>
          </p:nvPr>
        </p:nvSpPr>
        <p:spPr/>
        <p:txBody>
          <a:bodyPr/>
          <a:lstStyle/>
          <a:p>
            <a:r>
              <a:rPr lang="en-US" dirty="0"/>
              <a:t>Predicting Fit for Specific Sales Roles</a:t>
            </a:r>
          </a:p>
        </p:txBody>
      </p:sp>
      <p:pic>
        <p:nvPicPr>
          <p:cNvPr id="10" name="Picture 9">
            <a:extLst>
              <a:ext uri="{FF2B5EF4-FFF2-40B4-BE49-F238E27FC236}">
                <a16:creationId xmlns:a16="http://schemas.microsoft.com/office/drawing/2014/main" id="{6B9FB94E-69F8-45C0-87FA-F9384FED2F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899" y="1252780"/>
            <a:ext cx="4639324" cy="4352440"/>
          </a:xfrm>
          <a:prstGeom prst="rect">
            <a:avLst/>
          </a:prstGeom>
          <a:ln>
            <a:solidFill>
              <a:schemeClr val="bg2">
                <a:lumMod val="75000"/>
              </a:schemeClr>
            </a:solidFill>
          </a:ln>
        </p:spPr>
      </p:pic>
      <p:pic>
        <p:nvPicPr>
          <p:cNvPr id="12" name="Picture 11">
            <a:extLst>
              <a:ext uri="{FF2B5EF4-FFF2-40B4-BE49-F238E27FC236}">
                <a16:creationId xmlns:a16="http://schemas.microsoft.com/office/drawing/2014/main" id="{B9FBF3C8-1627-4502-BC10-ACD6EDDAC6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34639" y="2047008"/>
            <a:ext cx="3423962" cy="4040812"/>
          </a:xfrm>
          <a:prstGeom prst="rect">
            <a:avLst/>
          </a:prstGeom>
          <a:ln>
            <a:solidFill>
              <a:schemeClr val="bg2">
                <a:lumMod val="75000"/>
              </a:schemeClr>
            </a:solidFill>
          </a:ln>
        </p:spPr>
      </p:pic>
      <p:pic>
        <p:nvPicPr>
          <p:cNvPr id="8" name="Picture 7">
            <a:extLst>
              <a:ext uri="{FF2B5EF4-FFF2-40B4-BE49-F238E27FC236}">
                <a16:creationId xmlns:a16="http://schemas.microsoft.com/office/drawing/2014/main" id="{D750AC22-852A-46A4-B38C-F2A9541E96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34664" y="2047008"/>
            <a:ext cx="3509475" cy="4040812"/>
          </a:xfrm>
          <a:prstGeom prst="rect">
            <a:avLst/>
          </a:prstGeom>
          <a:ln>
            <a:solidFill>
              <a:schemeClr val="bg2">
                <a:lumMod val="75000"/>
              </a:schemeClr>
            </a:solidFill>
          </a:ln>
        </p:spPr>
      </p:pic>
    </p:spTree>
    <p:extLst>
      <p:ext uri="{BB962C8B-B14F-4D97-AF65-F5344CB8AC3E}">
        <p14:creationId xmlns:p14="http://schemas.microsoft.com/office/powerpoint/2010/main" val="70985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0818-1D23-4031-B46B-963FB50D8F4B}"/>
              </a:ext>
            </a:extLst>
          </p:cNvPr>
          <p:cNvSpPr>
            <a:spLocks noGrp="1"/>
          </p:cNvSpPr>
          <p:nvPr>
            <p:ph type="title"/>
          </p:nvPr>
        </p:nvSpPr>
        <p:spPr/>
        <p:txBody>
          <a:bodyPr/>
          <a:lstStyle/>
          <a:p>
            <a:r>
              <a:rPr lang="en-US" dirty="0"/>
              <a:t>Detailed Scoring for Each Competency</a:t>
            </a:r>
          </a:p>
        </p:txBody>
      </p:sp>
      <p:pic>
        <p:nvPicPr>
          <p:cNvPr id="4" name="Picture 3">
            <a:extLst>
              <a:ext uri="{FF2B5EF4-FFF2-40B4-BE49-F238E27FC236}">
                <a16:creationId xmlns:a16="http://schemas.microsoft.com/office/drawing/2014/main" id="{2E2DCDF1-4FFB-46F6-BB81-DCAF063593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064" y="1424708"/>
            <a:ext cx="5545493" cy="3000141"/>
          </a:xfrm>
          <a:prstGeom prst="rect">
            <a:avLst/>
          </a:prstGeom>
          <a:ln>
            <a:solidFill>
              <a:schemeClr val="accent1"/>
            </a:solidFill>
          </a:ln>
        </p:spPr>
      </p:pic>
      <p:pic>
        <p:nvPicPr>
          <p:cNvPr id="6" name="Picture 5">
            <a:extLst>
              <a:ext uri="{FF2B5EF4-FFF2-40B4-BE49-F238E27FC236}">
                <a16:creationId xmlns:a16="http://schemas.microsoft.com/office/drawing/2014/main" id="{63463DC8-C188-4BC7-99FC-F6A3DA71F6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00280" y="2055089"/>
            <a:ext cx="5315656" cy="3685311"/>
          </a:xfrm>
          <a:prstGeom prst="rect">
            <a:avLst/>
          </a:prstGeom>
          <a:ln>
            <a:solidFill>
              <a:schemeClr val="accent1"/>
            </a:solidFill>
          </a:ln>
        </p:spPr>
      </p:pic>
    </p:spTree>
    <p:extLst>
      <p:ext uri="{BB962C8B-B14F-4D97-AF65-F5344CB8AC3E}">
        <p14:creationId xmlns:p14="http://schemas.microsoft.com/office/powerpoint/2010/main" val="389904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1803-2895-40D2-A1EC-195C6676B3AD}"/>
              </a:ext>
            </a:extLst>
          </p:cNvPr>
          <p:cNvSpPr>
            <a:spLocks noGrp="1"/>
          </p:cNvSpPr>
          <p:nvPr>
            <p:ph type="title"/>
          </p:nvPr>
        </p:nvSpPr>
        <p:spPr/>
        <p:txBody>
          <a:bodyPr/>
          <a:lstStyle/>
          <a:p>
            <a:r>
              <a:rPr lang="en-US" dirty="0"/>
              <a:t>Unlocking Key Motivations</a:t>
            </a:r>
          </a:p>
        </p:txBody>
      </p:sp>
      <p:pic>
        <p:nvPicPr>
          <p:cNvPr id="3" name="Content Placeholder 3">
            <a:extLst>
              <a:ext uri="{FF2B5EF4-FFF2-40B4-BE49-F238E27FC236}">
                <a16:creationId xmlns:a16="http://schemas.microsoft.com/office/drawing/2014/main" id="{D8D30599-C611-4B29-9886-0EDCFC2E45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6100" y="1377315"/>
            <a:ext cx="5638802" cy="4430254"/>
          </a:xfrm>
          <a:prstGeom prst="rect">
            <a:avLst/>
          </a:prstGeom>
          <a:ln>
            <a:solidFill>
              <a:schemeClr val="tx1">
                <a:lumMod val="20000"/>
                <a:lumOff val="80000"/>
              </a:schemeClr>
            </a:solidFill>
          </a:ln>
        </p:spPr>
      </p:pic>
      <p:pic>
        <p:nvPicPr>
          <p:cNvPr id="4" name="Picture 3">
            <a:extLst>
              <a:ext uri="{FF2B5EF4-FFF2-40B4-BE49-F238E27FC236}">
                <a16:creationId xmlns:a16="http://schemas.microsoft.com/office/drawing/2014/main" id="{F2751D34-3792-466A-A49E-DB9CF2F2DA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6928" y="3223492"/>
            <a:ext cx="3706472" cy="2886226"/>
          </a:xfrm>
          <a:prstGeom prst="rect">
            <a:avLst/>
          </a:prstGeom>
          <a:ln>
            <a:solidFill>
              <a:schemeClr val="bg2">
                <a:lumMod val="75000"/>
              </a:schemeClr>
            </a:solidFill>
          </a:ln>
        </p:spPr>
      </p:pic>
      <p:pic>
        <p:nvPicPr>
          <p:cNvPr id="5" name="Picture 4">
            <a:extLst>
              <a:ext uri="{FF2B5EF4-FFF2-40B4-BE49-F238E27FC236}">
                <a16:creationId xmlns:a16="http://schemas.microsoft.com/office/drawing/2014/main" id="{51D38B2C-000F-4862-8F90-605CF7F0EA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84017" y="533400"/>
            <a:ext cx="3709383" cy="2508988"/>
          </a:xfrm>
          <a:prstGeom prst="rect">
            <a:avLst/>
          </a:prstGeom>
          <a:ln>
            <a:solidFill>
              <a:schemeClr val="bg2">
                <a:lumMod val="75000"/>
              </a:schemeClr>
            </a:solidFill>
          </a:ln>
        </p:spPr>
      </p:pic>
    </p:spTree>
    <p:extLst>
      <p:ext uri="{BB962C8B-B14F-4D97-AF65-F5344CB8AC3E}">
        <p14:creationId xmlns:p14="http://schemas.microsoft.com/office/powerpoint/2010/main" val="187347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9D5D-91C4-41F0-8929-9F0162336C9D}"/>
              </a:ext>
            </a:extLst>
          </p:cNvPr>
          <p:cNvSpPr>
            <a:spLocks noGrp="1"/>
          </p:cNvSpPr>
          <p:nvPr>
            <p:ph type="title"/>
          </p:nvPr>
        </p:nvSpPr>
        <p:spPr/>
        <p:txBody>
          <a:bodyPr/>
          <a:lstStyle/>
          <a:p>
            <a:r>
              <a:rPr lang="en-US" dirty="0"/>
              <a:t>Sample Team Reports </a:t>
            </a:r>
          </a:p>
        </p:txBody>
      </p:sp>
      <p:pic>
        <p:nvPicPr>
          <p:cNvPr id="6" name="Picture 5">
            <a:extLst>
              <a:ext uri="{FF2B5EF4-FFF2-40B4-BE49-F238E27FC236}">
                <a16:creationId xmlns:a16="http://schemas.microsoft.com/office/drawing/2014/main" id="{CDC8A422-5833-4A92-873D-CBCB066D88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118" y="1415972"/>
            <a:ext cx="6070282" cy="442674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0F62048A-D14C-47BD-A247-289FFA007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835550"/>
            <a:ext cx="6044882" cy="429926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41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9BD1-3123-45D0-B373-E6A3073F984B}"/>
              </a:ext>
            </a:extLst>
          </p:cNvPr>
          <p:cNvSpPr>
            <a:spLocks noGrp="1"/>
          </p:cNvSpPr>
          <p:nvPr>
            <p:ph type="title"/>
          </p:nvPr>
        </p:nvSpPr>
        <p:spPr/>
        <p:txBody>
          <a:bodyPr/>
          <a:lstStyle/>
          <a:p>
            <a:r>
              <a:rPr lang="en-US" dirty="0"/>
              <a:t>#NOPERFECTION </a:t>
            </a:r>
          </a:p>
        </p:txBody>
      </p:sp>
      <p:sp>
        <p:nvSpPr>
          <p:cNvPr id="3" name="&quot;No&quot; Symbol 1">
            <a:extLst>
              <a:ext uri="{FF2B5EF4-FFF2-40B4-BE49-F238E27FC236}">
                <a16:creationId xmlns:a16="http://schemas.microsoft.com/office/drawing/2014/main" id="{38909DB7-0E7B-4D42-8023-1D31679962D9}"/>
              </a:ext>
            </a:extLst>
          </p:cNvPr>
          <p:cNvSpPr/>
          <p:nvPr/>
        </p:nvSpPr>
        <p:spPr>
          <a:xfrm>
            <a:off x="1346255" y="1913216"/>
            <a:ext cx="3886699" cy="3990534"/>
          </a:xfrm>
          <a:prstGeom prst="noSmoking">
            <a:avLst/>
          </a:prstGeom>
          <a:solidFill>
            <a:srgbClr val="FF0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Content Placeholder 4">
            <a:extLst>
              <a:ext uri="{FF2B5EF4-FFF2-40B4-BE49-F238E27FC236}">
                <a16:creationId xmlns:a16="http://schemas.microsoft.com/office/drawing/2014/main" id="{2ACB9048-3E65-4878-9912-B6188016E59F}"/>
              </a:ext>
            </a:extLst>
          </p:cNvPr>
          <p:cNvSpPr txBox="1">
            <a:spLocks/>
          </p:cNvSpPr>
          <p:nvPr/>
        </p:nvSpPr>
        <p:spPr>
          <a:xfrm>
            <a:off x="1519474" y="1313879"/>
            <a:ext cx="3713480" cy="5173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2000" dirty="0"/>
              <a:t>PERFECTION does not exist!</a:t>
            </a:r>
          </a:p>
        </p:txBody>
      </p:sp>
      <p:sp>
        <p:nvSpPr>
          <p:cNvPr id="6" name="Content Placeholder 4">
            <a:extLst>
              <a:ext uri="{FF2B5EF4-FFF2-40B4-BE49-F238E27FC236}">
                <a16:creationId xmlns:a16="http://schemas.microsoft.com/office/drawing/2014/main" id="{92F82CEA-C8E5-413F-BEFA-51EE13CBB921}"/>
              </a:ext>
            </a:extLst>
          </p:cNvPr>
          <p:cNvSpPr txBox="1">
            <a:spLocks/>
          </p:cNvSpPr>
          <p:nvPr/>
        </p:nvSpPr>
        <p:spPr>
          <a:xfrm>
            <a:off x="6959048" y="1298543"/>
            <a:ext cx="4382890" cy="517358"/>
          </a:xfrm>
          <a:prstGeom prst="rect">
            <a:avLst/>
          </a:prstGeom>
        </p:spPr>
        <p:txBody>
          <a:bodyPr/>
          <a:lstStyle>
            <a:lvl1pPr marL="274320" indent="-274320" algn="l" defTabSz="1097280" rtl="0" eaLnBrk="1" latinLnBrk="0" hangingPunct="1">
              <a:lnSpc>
                <a:spcPct val="90000"/>
              </a:lnSpc>
              <a:spcBef>
                <a:spcPts val="12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Clr>
                <a:schemeClr val="accent3"/>
              </a:buClr>
              <a:buFont typeface="Courier New" panose="02070309020205020404" pitchFamily="49" charset="0"/>
              <a:buChar char="o"/>
              <a:defRPr sz="18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Clr>
                <a:schemeClr val="accent3"/>
              </a:buClr>
              <a:buFont typeface="Wingdings" panose="05000000000000000000" pitchFamily="2" charset="2"/>
              <a:buChar char="§"/>
              <a:defRPr sz="1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Clr>
                <a:schemeClr val="accent3"/>
              </a:buClr>
              <a:buFont typeface="Arial" panose="020B0604020202020204" pitchFamily="34" charset="0"/>
              <a:buChar char="•"/>
              <a:defRPr sz="14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Clr>
                <a:schemeClr val="accent3"/>
              </a:buClr>
              <a:buFont typeface="Courier New" panose="02070309020205020404" pitchFamily="49" charset="0"/>
              <a:buChar char="o"/>
              <a:defRPr sz="14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defRPr/>
            </a:pPr>
            <a:r>
              <a:rPr lang="en-US" dirty="0"/>
              <a:t>Assessment Results are Just One Piece of the Hiring Decisions!</a:t>
            </a:r>
          </a:p>
        </p:txBody>
      </p:sp>
      <p:pic>
        <p:nvPicPr>
          <p:cNvPr id="13" name="Picture 12">
            <a:extLst>
              <a:ext uri="{FF2B5EF4-FFF2-40B4-BE49-F238E27FC236}">
                <a16:creationId xmlns:a16="http://schemas.microsoft.com/office/drawing/2014/main" id="{74154743-1BDB-40DD-A8CB-DE6FB683DE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7143" y="1913216"/>
            <a:ext cx="3886699" cy="4085717"/>
          </a:xfrm>
          <a:prstGeom prst="rect">
            <a:avLst/>
          </a:prstGeom>
        </p:spPr>
      </p:pic>
    </p:spTree>
    <p:extLst>
      <p:ext uri="{BB962C8B-B14F-4D97-AF65-F5344CB8AC3E}">
        <p14:creationId xmlns:p14="http://schemas.microsoft.com/office/powerpoint/2010/main" val="2618855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AD9C-D040-4238-8F17-D913AB9B94DF}"/>
              </a:ext>
            </a:extLst>
          </p:cNvPr>
          <p:cNvSpPr>
            <a:spLocks noGrp="1"/>
          </p:cNvSpPr>
          <p:nvPr>
            <p:ph type="title"/>
          </p:nvPr>
        </p:nvSpPr>
        <p:spPr>
          <a:xfrm>
            <a:off x="342899" y="533400"/>
            <a:ext cx="11849101" cy="698500"/>
          </a:xfrm>
        </p:spPr>
        <p:txBody>
          <a:bodyPr/>
          <a:lstStyle/>
          <a:p>
            <a:pPr algn="ctr"/>
            <a:r>
              <a:rPr lang="en-US" sz="2400" dirty="0"/>
              <a:t>Independent Research Firms Confirm Value of the Chally Assessment </a:t>
            </a:r>
            <a:br>
              <a:rPr lang="en-US" sz="2400" dirty="0"/>
            </a:br>
            <a:endParaRPr lang="en-US" sz="2400" dirty="0"/>
          </a:p>
        </p:txBody>
      </p:sp>
      <p:pic>
        <p:nvPicPr>
          <p:cNvPr id="4" name="Picture 3">
            <a:extLst>
              <a:ext uri="{FF2B5EF4-FFF2-40B4-BE49-F238E27FC236}">
                <a16:creationId xmlns:a16="http://schemas.microsoft.com/office/drawing/2014/main" id="{89E8056E-75AC-4190-83F8-59CCB450B2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4547" y="1317971"/>
            <a:ext cx="9202906" cy="4841529"/>
          </a:xfrm>
          <a:prstGeom prst="rect">
            <a:avLst/>
          </a:prstGeom>
        </p:spPr>
      </p:pic>
    </p:spTree>
    <p:extLst>
      <p:ext uri="{BB962C8B-B14F-4D97-AF65-F5344CB8AC3E}">
        <p14:creationId xmlns:p14="http://schemas.microsoft.com/office/powerpoint/2010/main" val="133455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20376-65E4-4B62-BC1B-B9162684394F}"/>
              </a:ext>
            </a:extLst>
          </p:cNvPr>
          <p:cNvSpPr>
            <a:spLocks noGrp="1"/>
          </p:cNvSpPr>
          <p:nvPr>
            <p:ph type="title"/>
          </p:nvPr>
        </p:nvSpPr>
        <p:spPr/>
        <p:txBody>
          <a:bodyPr/>
          <a:lstStyle/>
          <a:p>
            <a:r>
              <a:rPr lang="en-US" dirty="0"/>
              <a:t>CSO Insights - </a:t>
            </a:r>
            <a:r>
              <a:rPr lang="en-US" sz="2800" dirty="0">
                <a:solidFill>
                  <a:schemeClr val="tx2"/>
                </a:solidFill>
                <a:latin typeface="+mj-lt"/>
              </a:rPr>
              <a:t>2018 Sales Talent Study</a:t>
            </a:r>
            <a:br>
              <a:rPr lang="en-US" sz="2800" dirty="0">
                <a:solidFill>
                  <a:schemeClr val="tx2"/>
                </a:solidFill>
                <a:latin typeface="+mj-lt"/>
              </a:rPr>
            </a:br>
            <a:endParaRPr lang="en-US" dirty="0"/>
          </a:p>
        </p:txBody>
      </p:sp>
      <p:sp>
        <p:nvSpPr>
          <p:cNvPr id="5" name="Content Placeholder 4">
            <a:extLst>
              <a:ext uri="{FF2B5EF4-FFF2-40B4-BE49-F238E27FC236}">
                <a16:creationId xmlns:a16="http://schemas.microsoft.com/office/drawing/2014/main" id="{9B60C0C5-06A9-4156-96B4-9A6283796F9D}"/>
              </a:ext>
            </a:extLst>
          </p:cNvPr>
          <p:cNvSpPr>
            <a:spLocks noGrp="1"/>
          </p:cNvSpPr>
          <p:nvPr>
            <p:ph idx="1"/>
          </p:nvPr>
        </p:nvSpPr>
        <p:spPr/>
        <p:txBody>
          <a:bodyPr/>
          <a:lstStyle/>
          <a:p>
            <a:r>
              <a:rPr lang="en-US" dirty="0"/>
              <a:t>Talent is a nearly universal challenge for sales organizations, with only 16% of sales leaders saying they are confident that they have the talent they need to succeed in the future. </a:t>
            </a:r>
          </a:p>
          <a:p>
            <a:r>
              <a:rPr lang="en-US" dirty="0"/>
              <a:t>Sales organizations are struggling with who to hire, how to find them and how to develop and support them. </a:t>
            </a:r>
          </a:p>
          <a:p>
            <a:r>
              <a:rPr lang="en-US" dirty="0"/>
              <a:t>Sales organizations confident in their talent are significantly more successful than their peers with acknowledged talent gaps:</a:t>
            </a:r>
          </a:p>
          <a:p>
            <a:pPr lvl="1"/>
            <a:r>
              <a:rPr lang="en-US" dirty="0"/>
              <a:t>Higher percentages of salespeople making or exceeding goal (63.5% vs 41.2%) </a:t>
            </a:r>
          </a:p>
          <a:p>
            <a:pPr lvl="1"/>
            <a:r>
              <a:rPr lang="en-US" dirty="0"/>
              <a:t>Higher win rates of forecasted deals (54.0% vs. 42.1%)</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60677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4CB9-5D75-4C92-8E35-20080586E16B}"/>
              </a:ext>
            </a:extLst>
          </p:cNvPr>
          <p:cNvSpPr>
            <a:spLocks noGrp="1"/>
          </p:cNvSpPr>
          <p:nvPr>
            <p:ph type="title"/>
          </p:nvPr>
        </p:nvSpPr>
        <p:spPr/>
        <p:txBody>
          <a:bodyPr/>
          <a:lstStyle/>
          <a:p>
            <a:r>
              <a:rPr lang="en-US" dirty="0"/>
              <a:t>Hiring Top Sales Talent:</a:t>
            </a:r>
            <a:br>
              <a:rPr lang="en-US" dirty="0"/>
            </a:br>
            <a:r>
              <a:rPr lang="en-US" sz="1800" dirty="0">
                <a:latin typeface="+mj-lt"/>
              </a:rPr>
              <a:t>What Leading Companies Do To Ensure Success</a:t>
            </a:r>
            <a:br>
              <a:rPr lang="en-US" sz="2800" dirty="0">
                <a:latin typeface="+mj-lt"/>
              </a:rPr>
            </a:br>
            <a:endParaRPr lang="en-US" dirty="0"/>
          </a:p>
        </p:txBody>
      </p:sp>
      <p:pic>
        <p:nvPicPr>
          <p:cNvPr id="5" name="Picture 4">
            <a:extLst>
              <a:ext uri="{FF2B5EF4-FFF2-40B4-BE49-F238E27FC236}">
                <a16:creationId xmlns:a16="http://schemas.microsoft.com/office/drawing/2014/main" id="{136ED180-CF70-4824-A61C-F957D5FE3E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880" y="1416138"/>
            <a:ext cx="10358239" cy="4603662"/>
          </a:xfrm>
          <a:prstGeom prst="rect">
            <a:avLst/>
          </a:prstGeom>
        </p:spPr>
      </p:pic>
    </p:spTree>
    <p:extLst>
      <p:ext uri="{BB962C8B-B14F-4D97-AF65-F5344CB8AC3E}">
        <p14:creationId xmlns:p14="http://schemas.microsoft.com/office/powerpoint/2010/main" val="236267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8F6504-1A40-4E58-B3CE-3D4B6A3339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349" y="1528080"/>
            <a:ext cx="10325100" cy="4209171"/>
          </a:xfrm>
          <a:prstGeom prst="rect">
            <a:avLst/>
          </a:prstGeom>
        </p:spPr>
      </p:pic>
      <p:pic>
        <p:nvPicPr>
          <p:cNvPr id="6" name="Graphic 5">
            <a:extLst>
              <a:ext uri="{FF2B5EF4-FFF2-40B4-BE49-F238E27FC236}">
                <a16:creationId xmlns:a16="http://schemas.microsoft.com/office/drawing/2014/main" id="{33B037FA-C509-496A-8F9D-173C291126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6390" y="613741"/>
            <a:ext cx="3861854" cy="456208"/>
          </a:xfrm>
          <a:prstGeom prst="rect">
            <a:avLst/>
          </a:prstGeom>
        </p:spPr>
      </p:pic>
    </p:spTree>
    <p:extLst>
      <p:ext uri="{BB962C8B-B14F-4D97-AF65-F5344CB8AC3E}">
        <p14:creationId xmlns:p14="http://schemas.microsoft.com/office/powerpoint/2010/main" val="321185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5882-67A9-402F-AB8B-5046D0F5D086}"/>
              </a:ext>
            </a:extLst>
          </p:cNvPr>
          <p:cNvSpPr>
            <a:spLocks noGrp="1"/>
          </p:cNvSpPr>
          <p:nvPr>
            <p:ph type="title"/>
          </p:nvPr>
        </p:nvSpPr>
        <p:spPr/>
        <p:txBody>
          <a:bodyPr/>
          <a:lstStyle/>
          <a:p>
            <a:r>
              <a:rPr lang="en-US" dirty="0"/>
              <a:t>Chally Assessment™ Signature Profiles Benchmark Library</a:t>
            </a:r>
          </a:p>
        </p:txBody>
      </p:sp>
      <p:pic>
        <p:nvPicPr>
          <p:cNvPr id="4" name="Picture 3" descr="Graphical user interface, application&#10;&#10;Description automatically generated">
            <a:extLst>
              <a:ext uri="{FF2B5EF4-FFF2-40B4-BE49-F238E27FC236}">
                <a16:creationId xmlns:a16="http://schemas.microsoft.com/office/drawing/2014/main" id="{C02C490B-58D8-4054-8F3F-7843905E9E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2976" y="1206500"/>
            <a:ext cx="8447024" cy="4863084"/>
          </a:xfrm>
          <a:prstGeom prst="rect">
            <a:avLst/>
          </a:prstGeom>
        </p:spPr>
      </p:pic>
    </p:spTree>
    <p:extLst>
      <p:ext uri="{BB962C8B-B14F-4D97-AF65-F5344CB8AC3E}">
        <p14:creationId xmlns:p14="http://schemas.microsoft.com/office/powerpoint/2010/main" val="389822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1BC367-B80A-45A1-A19B-CAFA96CEE9D2}"/>
              </a:ext>
            </a:extLst>
          </p:cNvPr>
          <p:cNvGrpSpPr/>
          <p:nvPr/>
        </p:nvGrpSpPr>
        <p:grpSpPr>
          <a:xfrm>
            <a:off x="376321" y="711200"/>
            <a:ext cx="11439358" cy="5207000"/>
            <a:chOff x="32085" y="1706278"/>
            <a:chExt cx="12058315" cy="5151722"/>
          </a:xfrm>
        </p:grpSpPr>
        <p:pic>
          <p:nvPicPr>
            <p:cNvPr id="6" name="Picture 5">
              <a:extLst>
                <a:ext uri="{FF2B5EF4-FFF2-40B4-BE49-F238E27FC236}">
                  <a16:creationId xmlns:a16="http://schemas.microsoft.com/office/drawing/2014/main" id="{1DBB4148-1E47-4C79-A5C8-CDF5343D60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85" y="1718978"/>
              <a:ext cx="3956536" cy="5139022"/>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B2AF571-2733-4739-AADF-140BE4948E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0920" y="1706278"/>
              <a:ext cx="3967862" cy="5139022"/>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F2D0F6A-7960-4FB1-871B-71AA377B15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1081" y="1706278"/>
              <a:ext cx="3969319" cy="5139022"/>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88632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0432-0426-4F6D-99D9-B2C5439499FD}"/>
              </a:ext>
            </a:extLst>
          </p:cNvPr>
          <p:cNvSpPr>
            <a:spLocks noGrp="1"/>
          </p:cNvSpPr>
          <p:nvPr>
            <p:ph type="title"/>
          </p:nvPr>
        </p:nvSpPr>
        <p:spPr/>
        <p:txBody>
          <a:bodyPr/>
          <a:lstStyle/>
          <a:p>
            <a:r>
              <a:rPr lang="en-US" dirty="0"/>
              <a:t>What Predicts Sales Success? </a:t>
            </a:r>
          </a:p>
        </p:txBody>
      </p:sp>
      <p:pic>
        <p:nvPicPr>
          <p:cNvPr id="4" name="Picture 3">
            <a:extLst>
              <a:ext uri="{FF2B5EF4-FFF2-40B4-BE49-F238E27FC236}">
                <a16:creationId xmlns:a16="http://schemas.microsoft.com/office/drawing/2014/main" id="{A90A15A6-DBD8-4E31-87A1-ABDF4FB566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49" y="1137356"/>
            <a:ext cx="10477500" cy="4902996"/>
          </a:xfrm>
          <a:prstGeom prst="rect">
            <a:avLst/>
          </a:prstGeom>
        </p:spPr>
      </p:pic>
    </p:spTree>
    <p:extLst>
      <p:ext uri="{BB962C8B-B14F-4D97-AF65-F5344CB8AC3E}">
        <p14:creationId xmlns:p14="http://schemas.microsoft.com/office/powerpoint/2010/main" val="23674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AE1-3224-4574-BD86-876C192F26D8}"/>
              </a:ext>
            </a:extLst>
          </p:cNvPr>
          <p:cNvSpPr>
            <a:spLocks noGrp="1"/>
          </p:cNvSpPr>
          <p:nvPr>
            <p:ph type="title"/>
          </p:nvPr>
        </p:nvSpPr>
        <p:spPr/>
        <p:txBody>
          <a:bodyPr/>
          <a:lstStyle/>
          <a:p>
            <a:r>
              <a:rPr lang="en-US" dirty="0"/>
              <a:t>Four Profile Types Offer You the Ultimate Flexibility </a:t>
            </a:r>
          </a:p>
        </p:txBody>
      </p:sp>
      <p:pic>
        <p:nvPicPr>
          <p:cNvPr id="4" name="Picture 3">
            <a:extLst>
              <a:ext uri="{FF2B5EF4-FFF2-40B4-BE49-F238E27FC236}">
                <a16:creationId xmlns:a16="http://schemas.microsoft.com/office/drawing/2014/main" id="{EA07CB8D-D7A9-4907-A93C-28CB90AA94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7351" y="1989238"/>
            <a:ext cx="10797297" cy="3433662"/>
          </a:xfrm>
          <a:prstGeom prst="rect">
            <a:avLst/>
          </a:prstGeom>
        </p:spPr>
      </p:pic>
    </p:spTree>
    <p:extLst>
      <p:ext uri="{BB962C8B-B14F-4D97-AF65-F5344CB8AC3E}">
        <p14:creationId xmlns:p14="http://schemas.microsoft.com/office/powerpoint/2010/main" val="69749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AA4D-19B3-495B-9BFA-790798A2490F}"/>
              </a:ext>
            </a:extLst>
          </p:cNvPr>
          <p:cNvSpPr>
            <a:spLocks noGrp="1"/>
          </p:cNvSpPr>
          <p:nvPr>
            <p:ph type="title"/>
          </p:nvPr>
        </p:nvSpPr>
        <p:spPr/>
        <p:txBody>
          <a:bodyPr/>
          <a:lstStyle/>
          <a:p>
            <a:r>
              <a:rPr lang="en-US" dirty="0"/>
              <a:t>Turning Insight into Action Across the Employee Lifecycle</a:t>
            </a:r>
          </a:p>
        </p:txBody>
      </p:sp>
      <p:pic>
        <p:nvPicPr>
          <p:cNvPr id="4" name="Picture 3">
            <a:extLst>
              <a:ext uri="{FF2B5EF4-FFF2-40B4-BE49-F238E27FC236}">
                <a16:creationId xmlns:a16="http://schemas.microsoft.com/office/drawing/2014/main" id="{B08E2C52-4C35-40C1-96F8-0CB8B55F78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8472" y="1231900"/>
            <a:ext cx="6235056" cy="4791428"/>
          </a:xfrm>
          <a:prstGeom prst="rect">
            <a:avLst/>
          </a:prstGeom>
          <a:ln>
            <a:solidFill>
              <a:schemeClr val="tx1">
                <a:lumMod val="20000"/>
                <a:lumOff val="80000"/>
              </a:schemeClr>
            </a:solidFill>
          </a:ln>
        </p:spPr>
      </p:pic>
    </p:spTree>
    <p:extLst>
      <p:ext uri="{BB962C8B-B14F-4D97-AF65-F5344CB8AC3E}">
        <p14:creationId xmlns:p14="http://schemas.microsoft.com/office/powerpoint/2010/main" val="44745312"/>
      </p:ext>
    </p:extLst>
  </p:cSld>
  <p:clrMapOvr>
    <a:masterClrMapping/>
  </p:clrMapOvr>
</p:sld>
</file>

<file path=ppt/theme/theme1.xml><?xml version="1.0" encoding="utf-8"?>
<a:theme xmlns:a="http://schemas.openxmlformats.org/drawingml/2006/main" name="Office Theme">
  <a:themeElements>
    <a:clrScheme name="Chally Branding">
      <a:dk1>
        <a:srgbClr val="3B3B3B"/>
      </a:dk1>
      <a:lt1>
        <a:sysClr val="window" lastClr="FFFFFF"/>
      </a:lt1>
      <a:dk2>
        <a:srgbClr val="2A2A4F"/>
      </a:dk2>
      <a:lt2>
        <a:srgbClr val="FFFFFF"/>
      </a:lt2>
      <a:accent1>
        <a:srgbClr val="0574A7"/>
      </a:accent1>
      <a:accent2>
        <a:srgbClr val="665974"/>
      </a:accent2>
      <a:accent3>
        <a:srgbClr val="19D3C5"/>
      </a:accent3>
      <a:accent4>
        <a:srgbClr val="76777B"/>
      </a:accent4>
      <a:accent5>
        <a:srgbClr val="129E93"/>
      </a:accent5>
      <a:accent6>
        <a:srgbClr val="0084AD"/>
      </a:accent6>
      <a:hlink>
        <a:srgbClr val="0574A7"/>
      </a:hlink>
      <a:folHlink>
        <a:srgbClr val="665974"/>
      </a:folHlink>
    </a:clrScheme>
    <a:fontScheme name="Chally fonts Montserrat/Arial">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ly PowerPoint Template.pptx" id="{805CF659-801F-4B29-8967-729E9FC09A24}" vid="{A4E6F895-C4B9-49D5-B9F6-D1B627E77F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Chally PowerPoint Template</Template>
  <TotalTime>39</TotalTime>
  <Words>612</Words>
  <Application>Microsoft Office PowerPoint</Application>
  <PresentationFormat>Widescreen</PresentationFormat>
  <Paragraphs>40</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Montserrat</vt:lpstr>
      <vt:lpstr>Office Theme</vt:lpstr>
      <vt:lpstr>Chally Assessment</vt:lpstr>
      <vt:lpstr>CSO Insights - 2018 Sales Talent Study </vt:lpstr>
      <vt:lpstr>Hiring Top Sales Talent: What Leading Companies Do To Ensure Success </vt:lpstr>
      <vt:lpstr>PowerPoint Presentation</vt:lpstr>
      <vt:lpstr>Chally Assessment™ Signature Profiles Benchmark Library</vt:lpstr>
      <vt:lpstr>PowerPoint Presentation</vt:lpstr>
      <vt:lpstr>What Predicts Sales Success? </vt:lpstr>
      <vt:lpstr>Four Profile Types Offer You the Ultimate Flexibility </vt:lpstr>
      <vt:lpstr>Turning Insight into Action Across the Employee Lifecycle</vt:lpstr>
      <vt:lpstr>Sample Deliverables</vt:lpstr>
      <vt:lpstr>Predicting Fit for Specific Sales Roles</vt:lpstr>
      <vt:lpstr>Detailed Scoring for Each Competency</vt:lpstr>
      <vt:lpstr>Unlocking Key Motivations</vt:lpstr>
      <vt:lpstr>Sample Team Reports </vt:lpstr>
      <vt:lpstr>#NOPERFECTION </vt:lpstr>
      <vt:lpstr>Independent Research Firms Confirm Value of the Chally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Pitch Deck</dc:title>
  <dc:creator>Kim Angell</dc:creator>
  <cp:lastModifiedBy>Kim Angell</cp:lastModifiedBy>
  <cp:revision>18</cp:revision>
  <dcterms:created xsi:type="dcterms:W3CDTF">2020-10-26T13:19:05Z</dcterms:created>
  <dcterms:modified xsi:type="dcterms:W3CDTF">2020-10-26T13:58:35Z</dcterms:modified>
</cp:coreProperties>
</file>